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sldIdLst>
    <p:sldId id="256" r:id="rId2"/>
    <p:sldId id="342" r:id="rId3"/>
    <p:sldId id="257" r:id="rId4"/>
    <p:sldId id="258" r:id="rId5"/>
    <p:sldId id="348" r:id="rId6"/>
    <p:sldId id="349" r:id="rId7"/>
    <p:sldId id="351" r:id="rId8"/>
    <p:sldId id="260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EB22F5E-3BB8-4A7A-A42D-61AD672E24E7}">
          <p14:sldIdLst>
            <p14:sldId id="256"/>
            <p14:sldId id="342"/>
            <p14:sldId id="257"/>
            <p14:sldId id="258"/>
            <p14:sldId id="348"/>
            <p14:sldId id="349"/>
            <p14:sldId id="351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  <a:srgbClr val="CC6600"/>
    <a:srgbClr val="000066"/>
    <a:srgbClr val="F65E0A"/>
    <a:srgbClr val="8DC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008FF-A9D0-451E-8740-C06EB277DAA7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06875-39A4-4DA2-9CAA-F1E10FFB82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226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4E4DF-63A3-4C78-AEA3-21E386568FA7}" type="datetime1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403F-0121-4D0B-A6BD-4035D8265B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792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F632-AB67-4BFF-B740-3DB80E5D9D81}" type="datetime1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403F-0121-4D0B-A6BD-4035D8265B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745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DE4007A0-E3A1-4B14-8AFD-149757EEDA13}" type="datetime1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F014403F-0121-4D0B-A6BD-4035D8265B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235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D8E80-C28E-475D-9B0B-E3ECB6095CDA}" type="datetime1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403F-0121-4D0B-A6BD-4035D8265B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721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795872-029A-4AC9-A5CA-6C0448213A3E}" type="datetime1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14403F-0121-4D0B-A6BD-4035D8265B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995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91A8-7F8D-4A5A-BD53-9547BF030809}" type="datetime1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403F-0121-4D0B-A6BD-4035D8265B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49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A4BA-2199-4027-9F36-665321595F64}" type="datetime1">
              <a:rPr lang="ru-RU" smtClean="0"/>
              <a:pPr/>
              <a:t>22.11.2023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403F-0121-4D0B-A6BD-4035D8265B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52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333B2-249F-4456-90B9-F367A2EFA2CF}" type="datetime1">
              <a:rPr lang="ru-RU" smtClean="0"/>
              <a:pPr/>
              <a:t>22.11.2023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403F-0121-4D0B-A6BD-4035D8265B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485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1950-3A51-46F6-82D0-97ACE5F0B8AB}" type="datetime1">
              <a:rPr lang="ru-RU" smtClean="0"/>
              <a:pPr/>
              <a:t>22.11.2023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403F-0121-4D0B-A6BD-4035D8265B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215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086D-D756-4CAA-94B7-3348D450A30E}" type="datetime1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403F-0121-4D0B-A6BD-4035D8265B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36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008E-8A66-4FAF-8A67-F137A699FE2F}" type="datetime1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403F-0121-4D0B-A6BD-4035D8265B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293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4D21DEA6-DE5A-4AC4-B7A7-F12A50BB97B6}" type="datetime1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F014403F-0121-4D0B-A6BD-4035D8265B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26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10.wdp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86409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Что за праздник Новый год?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1027" name="Picture 3" descr="C:\Documents and Settings\1\Мои документы\картинки Ёлка\Ёлка и камин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3864" y="1772816"/>
            <a:ext cx="8096272" cy="4802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4180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Constantia" pitchFamily="18" charset="0"/>
              </a:rPr>
              <a:t/>
            </a:r>
            <a:br>
              <a:rPr lang="ru-RU" sz="2000" dirty="0" smtClean="0">
                <a:latin typeface="Constantia" pitchFamily="18" charset="0"/>
              </a:rPr>
            </a:br>
            <a:r>
              <a:rPr lang="ru-RU" sz="2000" dirty="0">
                <a:latin typeface="Constantia" pitchFamily="18" charset="0"/>
              </a:rPr>
              <a:t/>
            </a:r>
            <a:br>
              <a:rPr lang="ru-RU" sz="2000" dirty="0">
                <a:latin typeface="Constantia" pitchFamily="18" charset="0"/>
              </a:rPr>
            </a:br>
            <a:r>
              <a:rPr lang="ru-RU" sz="2000" dirty="0" smtClean="0">
                <a:latin typeface="Constantia" pitchFamily="18" charset="0"/>
              </a:rPr>
              <a:t/>
            </a:r>
            <a:br>
              <a:rPr lang="ru-RU" sz="2000" dirty="0" smtClean="0">
                <a:latin typeface="Constantia" pitchFamily="18" charset="0"/>
              </a:rPr>
            </a:br>
            <a:r>
              <a:rPr lang="ru-RU" sz="2700" b="1" dirty="0" smtClean="0">
                <a:solidFill>
                  <a:srgbClr val="0000FF"/>
                </a:solidFill>
                <a:latin typeface="Constantia" pitchFamily="18" charset="0"/>
              </a:rPr>
              <a:t>Новый </a:t>
            </a:r>
            <a:r>
              <a:rPr lang="ru-RU" sz="2700" b="1" dirty="0">
                <a:solidFill>
                  <a:srgbClr val="0000FF"/>
                </a:solidFill>
                <a:latin typeface="Constantia" pitchFamily="18" charset="0"/>
              </a:rPr>
              <a:t>Год!  </a:t>
            </a:r>
            <a:r>
              <a:rPr lang="ru-RU" sz="2700" b="1" dirty="0" smtClean="0">
                <a:solidFill>
                  <a:srgbClr val="0000FF"/>
                </a:solidFill>
                <a:latin typeface="Constantia" pitchFamily="18" charset="0"/>
              </a:rPr>
              <a:t>Его </a:t>
            </a:r>
            <a:r>
              <a:rPr lang="ru-RU" sz="2700" b="1" dirty="0">
                <a:solidFill>
                  <a:srgbClr val="0000FF"/>
                </a:solidFill>
                <a:latin typeface="Constantia" pitchFamily="18" charset="0"/>
              </a:rPr>
              <a:t>с </a:t>
            </a:r>
            <a:r>
              <a:rPr lang="ru-RU" sz="2700" b="1" dirty="0" smtClean="0">
                <a:solidFill>
                  <a:srgbClr val="0000FF"/>
                </a:solidFill>
                <a:latin typeface="Constantia" pitchFamily="18" charset="0"/>
              </a:rPr>
              <a:t>нетерпением ждут </a:t>
            </a:r>
            <a:r>
              <a:rPr lang="ru-RU" sz="2700" b="1" dirty="0">
                <a:solidFill>
                  <a:srgbClr val="0000FF"/>
                </a:solidFill>
                <a:latin typeface="Constantia" pitchFamily="18" charset="0"/>
              </a:rPr>
              <a:t>  дети и взрослые. </a:t>
            </a:r>
            <a:br>
              <a:rPr lang="ru-RU" sz="2700" b="1" dirty="0">
                <a:solidFill>
                  <a:srgbClr val="0000FF"/>
                </a:solidFill>
                <a:latin typeface="Constantia" pitchFamily="18" charset="0"/>
              </a:rPr>
            </a:br>
            <a:r>
              <a:rPr lang="ru-RU" sz="2700" b="1" dirty="0">
                <a:solidFill>
                  <a:srgbClr val="0000FF"/>
                </a:solidFill>
                <a:latin typeface="Constantia" pitchFamily="18" charset="0"/>
              </a:rPr>
              <a:t>Новый Год! </a:t>
            </a:r>
            <a:r>
              <a:rPr lang="ru-RU" sz="2700" b="1" dirty="0" smtClean="0">
                <a:solidFill>
                  <a:srgbClr val="0000FF"/>
                </a:solidFill>
                <a:latin typeface="Constantia" pitchFamily="18" charset="0"/>
              </a:rPr>
              <a:t>Это </a:t>
            </a:r>
            <a:r>
              <a:rPr lang="ru-RU" sz="2700" b="1" dirty="0">
                <a:solidFill>
                  <a:srgbClr val="0000FF"/>
                </a:solidFill>
                <a:latin typeface="Constantia" pitchFamily="18" charset="0"/>
              </a:rPr>
              <a:t>сказочный праздник, радость, веселье, отличное  </a:t>
            </a:r>
            <a:r>
              <a:rPr lang="ru-RU" sz="2700" b="1" dirty="0" smtClean="0">
                <a:solidFill>
                  <a:srgbClr val="0000FF"/>
                </a:solidFill>
                <a:latin typeface="Constantia" pitchFamily="18" charset="0"/>
              </a:rPr>
              <a:t>настроение</a:t>
            </a:r>
            <a:r>
              <a:rPr lang="ru-RU" sz="2700" b="1" dirty="0">
                <a:solidFill>
                  <a:srgbClr val="0000FF"/>
                </a:solidFill>
                <a:latin typeface="Constantia" pitchFamily="18" charset="0"/>
              </a:rPr>
              <a:t/>
            </a:r>
            <a:br>
              <a:rPr lang="ru-RU" sz="2700" b="1" dirty="0">
                <a:solidFill>
                  <a:srgbClr val="0000FF"/>
                </a:solidFill>
                <a:latin typeface="Constantia" pitchFamily="18" charset="0"/>
              </a:rPr>
            </a:b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pic>
        <p:nvPicPr>
          <p:cNvPr id="4098" name="Picture 2" descr="C:\Documents and Settings\1\Мои документы\картинки Ёлка\Нарядная ёл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4537" y="2011363"/>
            <a:ext cx="5614925" cy="42068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403F-0121-4D0B-A6BD-4035D8265B0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59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1\Мои документы\картинки Ёлка\Ёлочка картинка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84914"/>
            <a:ext cx="3944997" cy="585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2060848"/>
            <a:ext cx="5544616" cy="511256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Constantia" pitchFamily="18" charset="0"/>
              </a:rPr>
              <a:t>А </a:t>
            </a:r>
            <a:r>
              <a:rPr lang="ru-RU" sz="2800" dirty="0">
                <a:latin typeface="Constantia" pitchFamily="18" charset="0"/>
              </a:rPr>
              <a:t>главная героиня этого торжества – </a:t>
            </a:r>
            <a:r>
              <a:rPr lang="ru-RU" sz="2800" dirty="0" smtClean="0">
                <a:latin typeface="Constantia" pitchFamily="18" charset="0"/>
              </a:rPr>
              <a:t>пушистая ель</a:t>
            </a:r>
            <a:r>
              <a:rPr lang="ru-RU" sz="2800" dirty="0">
                <a:latin typeface="Constantia" pitchFamily="18" charset="0"/>
              </a:rPr>
              <a:t>, украшенная   </a:t>
            </a:r>
            <a:endParaRPr lang="ru-RU" sz="2800" dirty="0" smtClean="0">
              <a:latin typeface="Constantia" pitchFamily="18" charset="0"/>
            </a:endParaRPr>
          </a:p>
          <a:p>
            <a:r>
              <a:rPr lang="ru-RU" sz="2800" dirty="0" smtClean="0">
                <a:latin typeface="Constantia" pitchFamily="18" charset="0"/>
              </a:rPr>
              <a:t>разноцветными</a:t>
            </a:r>
            <a:r>
              <a:rPr lang="ru-RU" sz="2800" dirty="0">
                <a:latin typeface="Constantia" pitchFamily="18" charset="0"/>
              </a:rPr>
              <a:t>  </a:t>
            </a:r>
            <a:endParaRPr lang="ru-RU" sz="2800" dirty="0" smtClean="0">
              <a:latin typeface="Constantia" pitchFamily="18" charset="0"/>
            </a:endParaRPr>
          </a:p>
          <a:p>
            <a:r>
              <a:rPr lang="ru-RU" sz="2800" dirty="0" smtClean="0">
                <a:latin typeface="Constantia" pitchFamily="18" charset="0"/>
              </a:rPr>
              <a:t>шарами</a:t>
            </a:r>
            <a:r>
              <a:rPr lang="ru-RU" sz="2800" dirty="0">
                <a:latin typeface="Constantia" pitchFamily="18" charset="0"/>
              </a:rPr>
              <a:t>, гирляндами  и  блестящей </a:t>
            </a:r>
            <a:r>
              <a:rPr lang="ru-RU" sz="2800" dirty="0" smtClean="0">
                <a:latin typeface="Constantia" pitchFamily="18" charset="0"/>
              </a:rPr>
              <a:t>мишурой</a:t>
            </a:r>
            <a:endParaRPr lang="ru-RU" sz="2800" dirty="0">
              <a:latin typeface="Constantia" pitchFamily="18" charset="0"/>
            </a:endParaRPr>
          </a:p>
          <a:p>
            <a:r>
              <a:rPr lang="ru-RU" sz="3200" dirty="0">
                <a:latin typeface="Constantia" pitchFamily="18" charset="0"/>
              </a:rPr>
              <a:t> </a:t>
            </a:r>
            <a:endParaRPr lang="ru-RU" sz="3200" dirty="0" smtClean="0">
              <a:latin typeface="Constantia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403F-0121-4D0B-A6BD-4035D8265B0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77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Откуда пришёл обычай  устанавливать в доме и наряжать новогоднюю ёлку</a:t>
            </a:r>
            <a:r>
              <a:rPr lang="ru-RU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?</a:t>
            </a:r>
            <a:r>
              <a:rPr lang="ru-RU" sz="32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/>
            </a:r>
            <a:br>
              <a:rPr lang="ru-RU" sz="32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endParaRPr lang="ru-RU" sz="32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536" y="2420888"/>
            <a:ext cx="3240360" cy="158417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Constantia" pitchFamily="18" charset="0"/>
              </a:rPr>
              <a:t>Древние </a:t>
            </a:r>
            <a:r>
              <a:rPr lang="ru-RU" sz="1800" dirty="0" smtClean="0">
                <a:latin typeface="Constantia" pitchFamily="18" charset="0"/>
              </a:rPr>
              <a:t>люди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latin typeface="Constantia" pitchFamily="18" charset="0"/>
              </a:rPr>
              <a:t>считали</a:t>
            </a:r>
            <a:r>
              <a:rPr lang="ru-RU" sz="1800" dirty="0">
                <a:latin typeface="Constantia" pitchFamily="18" charset="0"/>
              </a:rPr>
              <a:t>, что </a:t>
            </a:r>
            <a:r>
              <a:rPr lang="ru-RU" sz="1800" dirty="0" smtClean="0">
                <a:latin typeface="Constantia" pitchFamily="18" charset="0"/>
              </a:rPr>
              <a:t>деревья –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latin typeface="Constantia" pitchFamily="18" charset="0"/>
              </a:rPr>
              <a:t>живые</a:t>
            </a:r>
            <a:r>
              <a:rPr lang="ru-RU" sz="1800" dirty="0">
                <a:latin typeface="Constantia" pitchFamily="18" charset="0"/>
              </a:rPr>
              <a:t>, и они  могут чувствовать, могут </a:t>
            </a:r>
            <a:endParaRPr lang="ru-RU" sz="1800" dirty="0" smtClean="0">
              <a:latin typeface="Constantia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latin typeface="Constantia" pitchFamily="18" charset="0"/>
              </a:rPr>
              <a:t>творить </a:t>
            </a:r>
            <a:r>
              <a:rPr lang="ru-RU" sz="1800" dirty="0">
                <a:latin typeface="Constantia" pitchFamily="18" charset="0"/>
              </a:rPr>
              <a:t>добро и </a:t>
            </a:r>
            <a:r>
              <a:rPr lang="ru-RU" sz="1800" dirty="0" smtClean="0">
                <a:latin typeface="Constantia" pitchFamily="18" charset="0"/>
              </a:rPr>
              <a:t>зло. Поэтому</a:t>
            </a:r>
            <a:r>
              <a:rPr lang="ru-RU" sz="1800" dirty="0">
                <a:latin typeface="Constantia" pitchFamily="18" charset="0"/>
              </a:rPr>
              <a:t>, </a:t>
            </a:r>
            <a:r>
              <a:rPr lang="ru-RU" sz="1800" dirty="0" smtClean="0">
                <a:latin typeface="Constantia" pitchFamily="18" charset="0"/>
              </a:rPr>
              <a:t> чтобы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latin typeface="Constantia" pitchFamily="18" charset="0"/>
              </a:rPr>
              <a:t>задобрить </a:t>
            </a:r>
            <a:r>
              <a:rPr lang="ru-RU" sz="1800" dirty="0">
                <a:latin typeface="Constantia" pitchFamily="18" charset="0"/>
              </a:rPr>
              <a:t>их </a:t>
            </a:r>
            <a:r>
              <a:rPr lang="ru-RU" sz="1800" dirty="0" smtClean="0">
                <a:latin typeface="Constantia" pitchFamily="18" charset="0"/>
              </a:rPr>
              <a:t> и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latin typeface="Constantia" pitchFamily="18" charset="0"/>
              </a:rPr>
              <a:t>получать </a:t>
            </a:r>
            <a:r>
              <a:rPr lang="ru-RU" sz="1800" dirty="0">
                <a:latin typeface="Constantia" pitchFamily="18" charset="0"/>
              </a:rPr>
              <a:t>от них </a:t>
            </a:r>
            <a:endParaRPr lang="ru-RU" sz="1800" dirty="0" smtClean="0">
              <a:latin typeface="Constantia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latin typeface="Constantia" pitchFamily="18" charset="0"/>
              </a:rPr>
              <a:t>помощь</a:t>
            </a:r>
            <a:r>
              <a:rPr lang="ru-RU" sz="1800" dirty="0">
                <a:latin typeface="Constantia" pitchFamily="18" charset="0"/>
              </a:rPr>
              <a:t>, во всём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Constantia" pitchFamily="18" charset="0"/>
              </a:rPr>
              <a:t>мире стали  украшать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Constantia" pitchFamily="18" charset="0"/>
              </a:rPr>
              <a:t>разные деревья  к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latin typeface="Constantia" pitchFamily="18" charset="0"/>
              </a:rPr>
              <a:t>празднику</a:t>
            </a:r>
            <a:endParaRPr lang="ru-RU" sz="1800" dirty="0">
              <a:latin typeface="Constantia" pitchFamily="18" charset="0"/>
            </a:endParaRPr>
          </a:p>
          <a:p>
            <a:pPr marL="0" indent="0">
              <a:buNone/>
            </a:pPr>
            <a:endParaRPr lang="ru-RU" dirty="0">
              <a:latin typeface="Constantia" pitchFamily="18" charset="0"/>
            </a:endParaRPr>
          </a:p>
        </p:txBody>
      </p:sp>
      <p:pic>
        <p:nvPicPr>
          <p:cNvPr id="3074" name="Picture 2" descr="C:\Documents and Settings\1\Мои документы\картинки Ёлка\Ёлка  в старину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72816"/>
            <a:ext cx="5616623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403F-0121-4D0B-A6BD-4035D8265B0F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395536" y="5733256"/>
            <a:ext cx="8352928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20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1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latin typeface="Constantia" pitchFamily="18" charset="0"/>
              </a:rPr>
              <a:t>Позднее </a:t>
            </a:r>
            <a:r>
              <a:rPr lang="ru-RU" sz="2400" b="1" dirty="0" smtClean="0">
                <a:solidFill>
                  <a:srgbClr val="0000FF"/>
                </a:solidFill>
                <a:latin typeface="Constantia" pitchFamily="18" charset="0"/>
              </a:rPr>
              <a:t> единственным  деревом  </a:t>
            </a:r>
            <a:r>
              <a:rPr lang="ru-RU" sz="2400" b="1" dirty="0">
                <a:solidFill>
                  <a:srgbClr val="0000FF"/>
                </a:solidFill>
                <a:latin typeface="Constantia" pitchFamily="18" charset="0"/>
              </a:rPr>
              <a:t>стала </a:t>
            </a:r>
            <a:r>
              <a:rPr lang="ru-RU" sz="2400" b="1" dirty="0" smtClean="0">
                <a:solidFill>
                  <a:srgbClr val="0000FF"/>
                </a:solidFill>
                <a:latin typeface="Constantia" pitchFamily="18" charset="0"/>
              </a:rPr>
              <a:t> ель. Люди  сначала  не  </a:t>
            </a:r>
            <a:r>
              <a:rPr lang="ru-RU" sz="2400" b="1" dirty="0">
                <a:solidFill>
                  <a:srgbClr val="0000FF"/>
                </a:solidFill>
                <a:latin typeface="Constantia" pitchFamily="18" charset="0"/>
              </a:rPr>
              <a:t>рубили  деревья</a:t>
            </a:r>
            <a:r>
              <a:rPr lang="ru-RU" sz="2400" b="1" dirty="0" smtClean="0">
                <a:solidFill>
                  <a:srgbClr val="0000FF"/>
                </a:solidFill>
                <a:latin typeface="Constantia" pitchFamily="18" charset="0"/>
              </a:rPr>
              <a:t>. </a:t>
            </a:r>
            <a:br>
              <a:rPr lang="ru-RU" sz="2400" b="1" dirty="0" smtClean="0">
                <a:solidFill>
                  <a:srgbClr val="0000FF"/>
                </a:solidFill>
                <a:latin typeface="Constantia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Constantia" pitchFamily="18" charset="0"/>
              </a:rPr>
              <a:t> </a:t>
            </a:r>
            <a:r>
              <a:rPr lang="ru-RU" sz="2400" b="1" dirty="0">
                <a:solidFill>
                  <a:srgbClr val="0000FF"/>
                </a:solidFill>
                <a:latin typeface="Constantia" pitchFamily="18" charset="0"/>
              </a:rPr>
              <a:t>Они выбирали </a:t>
            </a:r>
            <a:r>
              <a:rPr lang="ru-RU" sz="2400" b="1" dirty="0" smtClean="0">
                <a:solidFill>
                  <a:srgbClr val="0000FF"/>
                </a:solidFill>
                <a:latin typeface="Constantia" pitchFamily="18" charset="0"/>
              </a:rPr>
              <a:t> в  лесу  высокую  </a:t>
            </a:r>
            <a:r>
              <a:rPr lang="ru-RU" sz="2400" b="1" dirty="0">
                <a:solidFill>
                  <a:srgbClr val="0000FF"/>
                </a:solidFill>
                <a:latin typeface="Constantia" pitchFamily="18" charset="0"/>
              </a:rPr>
              <a:t>красивую </a:t>
            </a:r>
            <a:r>
              <a:rPr lang="ru-RU" sz="2400" b="1" dirty="0" smtClean="0">
                <a:solidFill>
                  <a:srgbClr val="0000FF"/>
                </a:solidFill>
                <a:latin typeface="Constantia" pitchFamily="18" charset="0"/>
              </a:rPr>
              <a:t> ель  </a:t>
            </a:r>
            <a:r>
              <a:rPr lang="ru-RU" sz="2400" b="1" dirty="0">
                <a:solidFill>
                  <a:srgbClr val="0000FF"/>
                </a:solidFill>
                <a:latin typeface="Constantia" pitchFamily="18" charset="0"/>
              </a:rPr>
              <a:t>и украшали её</a:t>
            </a:r>
            <a:br>
              <a:rPr lang="ru-RU" sz="2400" b="1" dirty="0">
                <a:solidFill>
                  <a:srgbClr val="0000FF"/>
                </a:solidFill>
                <a:latin typeface="Constantia" pitchFamily="18" charset="0"/>
              </a:rPr>
            </a:b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403F-0121-4D0B-A6BD-4035D8265B0F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4" name="Picture 7" descr="C:\Documents and Settings\1\Мои документы\картинки Ёлка\Лес и Ё.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645" y="1916832"/>
            <a:ext cx="5073543" cy="442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6097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49817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Constantia" pitchFamily="18" charset="0"/>
              </a:rPr>
              <a:t>А  в  новогоднюю  ночь  люди  </a:t>
            </a:r>
            <a:r>
              <a:rPr lang="ru-RU" sz="2800" dirty="0">
                <a:latin typeface="Constantia" pitchFamily="18" charset="0"/>
              </a:rPr>
              <a:t>шли </a:t>
            </a:r>
            <a:r>
              <a:rPr lang="ru-RU" sz="2800" dirty="0" smtClean="0">
                <a:latin typeface="Constantia" pitchFamily="18" charset="0"/>
              </a:rPr>
              <a:t> к  этому нарядному  </a:t>
            </a:r>
            <a:r>
              <a:rPr lang="ru-RU" sz="2800" dirty="0">
                <a:latin typeface="Constantia" pitchFamily="18" charset="0"/>
              </a:rPr>
              <a:t>дереву </a:t>
            </a:r>
            <a:r>
              <a:rPr lang="ru-RU" sz="2800" dirty="0" smtClean="0">
                <a:latin typeface="Constantia" pitchFamily="18" charset="0"/>
              </a:rPr>
              <a:t> и  </a:t>
            </a:r>
            <a:r>
              <a:rPr lang="ru-RU" sz="2800" dirty="0">
                <a:latin typeface="Constantia" pitchFamily="18" charset="0"/>
              </a:rPr>
              <a:t>здесь </a:t>
            </a:r>
            <a:r>
              <a:rPr lang="ru-RU" sz="2800" dirty="0" smtClean="0">
                <a:latin typeface="Constantia" pitchFamily="18" charset="0"/>
              </a:rPr>
              <a:t> в  </a:t>
            </a:r>
            <a:r>
              <a:rPr lang="ru-RU" sz="2800" dirty="0">
                <a:latin typeface="Constantia" pitchFamily="18" charset="0"/>
              </a:rPr>
              <a:t>лесу  жгли </a:t>
            </a:r>
            <a:r>
              <a:rPr lang="ru-RU" sz="2800" dirty="0" smtClean="0">
                <a:latin typeface="Constantia" pitchFamily="18" charset="0"/>
              </a:rPr>
              <a:t> возле  него  костры</a:t>
            </a:r>
            <a:r>
              <a:rPr lang="ru-RU" sz="2800" dirty="0">
                <a:latin typeface="Constantia" pitchFamily="18" charset="0"/>
              </a:rPr>
              <a:t>, </a:t>
            </a:r>
            <a:r>
              <a:rPr lang="ru-RU" sz="2800" dirty="0" smtClean="0">
                <a:latin typeface="Constantia" pitchFamily="18" charset="0"/>
              </a:rPr>
              <a:t> плясали  и  </a:t>
            </a:r>
            <a:r>
              <a:rPr lang="ru-RU" sz="2800" dirty="0">
                <a:latin typeface="Constantia" pitchFamily="18" charset="0"/>
              </a:rPr>
              <a:t>веселились</a:t>
            </a:r>
            <a:endParaRPr lang="ru-RU" sz="2800" dirty="0"/>
          </a:p>
        </p:txBody>
      </p:sp>
      <p:pic>
        <p:nvPicPr>
          <p:cNvPr id="7170" name="Picture 2" descr="C:\Documents and Settings\1\Мои документы\картинки Ёлка\Танцы у ёл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560840" cy="46142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403F-0121-4D0B-A6BD-4035D8265B0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62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latin typeface="Constantia" pitchFamily="18" charset="0"/>
              </a:rPr>
              <a:t>Позднее ель начали срубать и  перевозить в </a:t>
            </a:r>
            <a:r>
              <a:rPr lang="ru-RU" sz="3200" dirty="0" smtClean="0">
                <a:latin typeface="Constantia" pitchFamily="18" charset="0"/>
              </a:rPr>
              <a:t>город</a:t>
            </a:r>
            <a:endParaRPr lang="ru-RU" sz="3200" dirty="0"/>
          </a:p>
        </p:txBody>
      </p:sp>
      <p:pic>
        <p:nvPicPr>
          <p:cNvPr id="5" name="Picture 2" descr="C:\Documents and Settings\1\Мои документы\картинки Ёлка\Срубили ёлку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2215980"/>
            <a:ext cx="5615071" cy="4206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403F-0121-4D0B-A6BD-4035D8265B0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16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1\Мои документы\картинки Ёлка\Старый город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lum brigh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59632" y="2142509"/>
            <a:ext cx="6696744" cy="44629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260648"/>
            <a:ext cx="7920880" cy="137869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Constantia" pitchFamily="18" charset="0"/>
              </a:rPr>
              <a:t>Здесь её устанавливали на площади и  </a:t>
            </a:r>
            <a:r>
              <a:rPr lang="ru-RU" sz="3200" dirty="0">
                <a:solidFill>
                  <a:srgbClr val="0000FF"/>
                </a:solidFill>
                <a:latin typeface="Constantia" pitchFamily="18" charset="0"/>
              </a:rPr>
              <a:t>украшали </a:t>
            </a:r>
            <a:r>
              <a:rPr lang="ru-RU" sz="3200" dirty="0" smtClean="0">
                <a:solidFill>
                  <a:srgbClr val="0000FF"/>
                </a:solidFill>
                <a:latin typeface="Constantia" pitchFamily="18" charset="0"/>
              </a:rPr>
              <a:t> яблоками  и орехами</a:t>
            </a:r>
            <a:endParaRPr lang="ru-RU" sz="3200" dirty="0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403F-0121-4D0B-A6BD-4035D8265B0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47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3100" dirty="0" smtClean="0">
                <a:latin typeface="Constantia" pitchFamily="18" charset="0"/>
              </a:rPr>
              <a:t>Постепенно люди стали  приносить ёлочки в дома и здесь уже их украшать </a:t>
            </a:r>
            <a:br>
              <a:rPr lang="ru-RU" sz="3100" dirty="0" smtClean="0">
                <a:latin typeface="Constantia" pitchFamily="18" charset="0"/>
              </a:rPr>
            </a:br>
            <a:r>
              <a:rPr lang="ru-RU" sz="3100" dirty="0" smtClean="0">
                <a:latin typeface="Constantia" pitchFamily="18" charset="0"/>
              </a:rPr>
              <a:t/>
            </a:r>
            <a:br>
              <a:rPr lang="ru-RU" sz="3100" dirty="0" smtClean="0">
                <a:latin typeface="Constantia" pitchFamily="18" charset="0"/>
              </a:rPr>
            </a:br>
            <a:endParaRPr lang="ru-RU" sz="3100" dirty="0">
              <a:latin typeface="Constantia" pitchFamily="18" charset="0"/>
            </a:endParaRPr>
          </a:p>
        </p:txBody>
      </p:sp>
      <p:pic>
        <p:nvPicPr>
          <p:cNvPr id="6146" name="Picture 2" descr="C:\Documents and Settings\1\Мои документы\картинки Ёлка\Старина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95536" y="2786620"/>
            <a:ext cx="3657600" cy="26563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6147" name="Picture 3" descr="C:\Documents and Settings\1\Мои документы\картинки Ёлка\Украсим ёлку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170584"/>
            <a:ext cx="4536504" cy="38884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403F-0121-4D0B-A6BD-4035D8265B0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35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каймление">
  <a:themeElements>
    <a:clrScheme name="Окаймление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Окаймление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каймлени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870</TotalTime>
  <Words>109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Constantia</vt:lpstr>
      <vt:lpstr>Corbel</vt:lpstr>
      <vt:lpstr>Wingdings</vt:lpstr>
      <vt:lpstr>Окаймление</vt:lpstr>
      <vt:lpstr>Что за праздник Новый год?</vt:lpstr>
      <vt:lpstr>   Новый Год!  Его с нетерпением ждут   дети и взрослые.  Новый Год! Это сказочный праздник, радость, веселье, отличное  настроение  </vt:lpstr>
      <vt:lpstr>Презентация PowerPoint</vt:lpstr>
      <vt:lpstr>  Откуда пришёл обычай  устанавливать в доме и наряжать новогоднюю ёлку? </vt:lpstr>
      <vt:lpstr>Позднее  единственным  деревом  стала  ель. Люди  сначала  не  рубили  деревья.   Они выбирали  в  лесу  высокую  красивую  ель  и украшали её </vt:lpstr>
      <vt:lpstr>А  в  новогоднюю  ночь  люди  шли  к  этому нарядному  дереву  и  здесь  в  лесу  жгли  возле  него  костры,  плясали  и  веселились</vt:lpstr>
      <vt:lpstr>Позднее ель начали срубать и  перевозить в город</vt:lpstr>
      <vt:lpstr>Презентация PowerPoint</vt:lpstr>
      <vt:lpstr>  Постепенно люди стали  приносить ёлочки в дома и здесь уже их украшать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за праздник Новый год?</dc:title>
  <dc:creator>1</dc:creator>
  <cp:lastModifiedBy>User</cp:lastModifiedBy>
  <cp:revision>71</cp:revision>
  <dcterms:created xsi:type="dcterms:W3CDTF">2013-03-03T18:34:16Z</dcterms:created>
  <dcterms:modified xsi:type="dcterms:W3CDTF">2023-11-22T20:17:12Z</dcterms:modified>
</cp:coreProperties>
</file>