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85" r:id="rId3"/>
    <p:sldId id="289" r:id="rId4"/>
    <p:sldId id="296" r:id="rId5"/>
    <p:sldId id="286" r:id="rId6"/>
    <p:sldId id="288" r:id="rId7"/>
    <p:sldId id="272" r:id="rId8"/>
    <p:sldId id="273" r:id="rId9"/>
    <p:sldId id="275" r:id="rId10"/>
    <p:sldId id="276" r:id="rId11"/>
    <p:sldId id="278" r:id="rId12"/>
    <p:sldId id="279" r:id="rId13"/>
    <p:sldId id="281" r:id="rId14"/>
    <p:sldId id="282" r:id="rId15"/>
    <p:sldId id="283" r:id="rId16"/>
    <p:sldId id="263" r:id="rId17"/>
    <p:sldId id="265" r:id="rId18"/>
    <p:sldId id="266" r:id="rId19"/>
    <p:sldId id="267" r:id="rId20"/>
    <p:sldId id="297" r:id="rId21"/>
    <p:sldId id="268" r:id="rId22"/>
    <p:sldId id="298" r:id="rId23"/>
    <p:sldId id="29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3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84255320837368"/>
          <c:y val="9.977866868992516E-2"/>
          <c:w val="0.89575430680273127"/>
          <c:h val="0.862608657116456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pattFill prst="pct5">
                <a:fgClr>
                  <a:srgbClr val="FF0000"/>
                </a:fgClr>
                <a:bgClr>
                  <a:schemeClr val="accent5">
                    <a:lumMod val="75000"/>
                  </a:schemeClr>
                </a:bgClr>
              </a:pattFill>
            </c:spPr>
          </c:dPt>
          <c:dLbls>
            <c:dLbl>
              <c:idx val="0"/>
              <c:layout>
                <c:manualLayout>
                  <c:x val="-0.24148606504039233"/>
                  <c:y val="-3.3365807230754725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60</a:t>
                    </a:r>
                    <a:r>
                      <a:rPr lang="ru-RU" b="1" dirty="0" smtClean="0"/>
                      <a:t>%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2251269920626104"/>
                  <c:y val="0.2715323868754454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40%</a:t>
                    </a:r>
                    <a:endParaRPr lang="en-US" b="1" dirty="0"/>
                  </a:p>
                </c:rich>
              </c:tx>
              <c:numFmt formatCode="0.0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3"/>
                <c:pt idx="0">
                  <c:v>Кв. 1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2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6CA8C-DA64-4BE6-A324-D675CEC1851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E74F5-A033-4C83-BBA8-0EBD3EFA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47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E74F5-A033-4C83-BBA8-0EBD3EFA2B5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2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3594" y="620688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Федеральная </a:t>
            </a:r>
            <a:endParaRPr lang="ru-RU" sz="4000" b="1" spc="50" dirty="0" smtClean="0">
              <a:ln w="1143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образовательная программа </a:t>
            </a:r>
          </a:p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дошкольного образования</a:t>
            </a:r>
          </a:p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(ФОП ДО) 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505" name="Picture 1" descr="C:\Users\Admin\Desktop\1611318839_13-p-foni-s-pazlami-dlya-prezentatsii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9" y="3419384"/>
            <a:ext cx="6603032" cy="329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96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мое январь М О\living_in_wellbeing_book_readin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5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68145" y="4293096"/>
            <a:ext cx="2620068" cy="245371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980728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взаимосвязи воспитания, обучения и развития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дошкольном возрасте.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Соответствие планируемого ОП физиологическому росту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детей.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Учет индивидуальных особенностей роста и уровня 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Соблюдение оптимальной учебной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Учет медико-гигиенических требований 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последовательности, длительности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мероприятий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 проведению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режимных моментов.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Разумное чередование организованной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самостоятельной деятельности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етей.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Учет работоспособности детей в течении недели и требования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сочетаемости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Обеспечение регулярности, последовательности,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повторяемости воспитатель-</a:t>
            </a: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воздействий.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Учет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особенностей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учет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климатических условий.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5397" y="260648"/>
            <a:ext cx="532068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Принципы планирования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7194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53" t="24878" r="16626" b="11953"/>
          <a:stretch/>
        </p:blipFill>
        <p:spPr bwMode="auto">
          <a:xfrm>
            <a:off x="683568" y="548680"/>
            <a:ext cx="781180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648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78" t="28578" r="17004" b="9797"/>
          <a:stretch/>
        </p:blipFill>
        <p:spPr bwMode="auto">
          <a:xfrm>
            <a:off x="755576" y="620688"/>
            <a:ext cx="758105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301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203975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описание вариативных форм, способов, методов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средств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Федеральной программы;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особенности образовательной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разных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 и культурных практик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 поддержки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 инициативы;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коллектива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семьями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обучающихся;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направления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коррекционно-развивающей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(далее 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КРР) 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дошкольного возраста 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особыми образовательными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потребностями (далее 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ООП) различных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целевых групп, в том числе детей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здоровья (далее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ОВЗ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детей-инвалидов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2655"/>
            <a:ext cx="49718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раздел.</a:t>
            </a:r>
          </a:p>
        </p:txBody>
      </p:sp>
      <p:pic>
        <p:nvPicPr>
          <p:cNvPr id="4" name="Picture 1" descr="C:\Users\Admin\Desktop\1611318839_13-p-foni-s-pazlami-dlya-prezentatsii-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101981"/>
            <a:ext cx="5587161" cy="278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714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7461" y="2060848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коррекционно-развивающей работы входит: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диагностических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коррекционно-развивающих мероприятий;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коррекционно-развивающей работы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с разными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образовательными потребностями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коррекционной работы представлено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нескольким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диагностическое,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коррекционно-развивающее,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консультативное,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информационно-просветительское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04664"/>
            <a:ext cx="8928992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раздел. </a:t>
            </a:r>
          </a:p>
          <a:p>
            <a:pPr algn="ctr"/>
            <a:r>
              <a:rPr lang="ru-RU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коррекционно-развивающей работы</a:t>
            </a:r>
            <a:r>
              <a:rPr lang="ru-RU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5683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305342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раздел ФОП ДО. Условия реализации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значительно сократили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ПООП. 5 групп условий: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и кадровые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РППС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обеспечение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исключены финансовые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появился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календарный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воспитательной работы.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ПООП его не было.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57815"/>
            <a:ext cx="51353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</a:t>
            </a:r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</a:t>
            </a:r>
            <a:endParaRPr lang="ru-RU" sz="3200" dirty="0"/>
          </a:p>
        </p:txBody>
      </p:sp>
      <p:pic>
        <p:nvPicPr>
          <p:cNvPr id="4" name="Picture 1" descr="C:\Users\Admin\Desktop\1611318839_13-p-foni-s-pazlami-dlya-prezentatsii-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37" y="3946510"/>
            <a:ext cx="5859607" cy="292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492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8" t="18509" r="4282" b="7248"/>
          <a:stretch/>
        </p:blipFill>
        <p:spPr bwMode="auto">
          <a:xfrm>
            <a:off x="395536" y="784385"/>
            <a:ext cx="8461961" cy="479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587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4" t="19746" r="4067" b="6845"/>
          <a:stretch/>
        </p:blipFill>
        <p:spPr bwMode="auto">
          <a:xfrm>
            <a:off x="539552" y="764704"/>
            <a:ext cx="825640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27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8" t="18338" r="5012" b="6685"/>
          <a:stretch/>
        </p:blipFill>
        <p:spPr bwMode="auto">
          <a:xfrm>
            <a:off x="323528" y="817685"/>
            <a:ext cx="853084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992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3" t="18484" r="4089" b="7749"/>
          <a:stretch/>
        </p:blipFill>
        <p:spPr bwMode="auto">
          <a:xfrm>
            <a:off x="251520" y="908720"/>
            <a:ext cx="8601033" cy="489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993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2" t="18523" r="26381" b="8930"/>
          <a:stretch/>
        </p:blipFill>
        <p:spPr bwMode="auto">
          <a:xfrm>
            <a:off x="611560" y="1700807"/>
            <a:ext cx="3456384" cy="4695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6" t="18171" r="26097" b="7689"/>
          <a:stretch/>
        </p:blipFill>
        <p:spPr bwMode="auto">
          <a:xfrm>
            <a:off x="5148064" y="2132856"/>
            <a:ext cx="3312368" cy="4378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36196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ФОП ДО</a:t>
            </a:r>
            <a:endParaRPr lang="ru-RU" sz="5400" b="1" spc="50" dirty="0">
              <a:ln w="1143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83860" y="332656"/>
            <a:ext cx="495029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 2023 года в соответствии с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Министерства Просвещения Российской Федерации от 25.11.2022 № 1028 "Об Утверждении Федеральной образовательной программы дошкольного образования"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дошкольные образовательные учреждения начнут работать по новой федеральной образовательной программе – ФОП ДО.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615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972" y="1545706"/>
            <a:ext cx="3240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b="1" dirty="0" smtClean="0"/>
              <a:t>Региональный компонент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/>
              <a:t>Парциальные программы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/>
              <a:t>Традиции ДОО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8710891"/>
              </p:ext>
            </p:extLst>
          </p:nvPr>
        </p:nvGraphicFramePr>
        <p:xfrm>
          <a:off x="1737152" y="1700808"/>
          <a:ext cx="5184576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004048" y="3771477"/>
            <a:ext cx="1221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Обязательная часть - ФОП</a:t>
            </a:r>
            <a:endParaRPr lang="ru-RU" sz="1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2919451"/>
            <a:ext cx="17258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/>
          </a:p>
          <a:p>
            <a:r>
              <a:rPr lang="ru-RU" sz="1200" b="1" dirty="0" smtClean="0"/>
              <a:t>Часть формируемая участниками</a:t>
            </a:r>
          </a:p>
          <a:p>
            <a:r>
              <a:rPr lang="ru-RU" sz="1200" b="1" dirty="0"/>
              <a:t>о</a:t>
            </a:r>
            <a:r>
              <a:rPr lang="ru-RU" sz="1200" b="1" dirty="0" smtClean="0"/>
              <a:t>бразовательных</a:t>
            </a:r>
          </a:p>
          <a:p>
            <a:r>
              <a:rPr lang="ru-RU" sz="1200" b="1" dirty="0" smtClean="0"/>
              <a:t>отношений</a:t>
            </a:r>
            <a:endParaRPr lang="ru-RU" sz="1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64288" y="3767544"/>
            <a:ext cx="1221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ФОП ДО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286627"/>
            <a:ext cx="5426486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Структура ФОП ДО</a:t>
            </a:r>
            <a:endParaRPr lang="ru-RU" sz="4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1704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4809" y="1772816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здайте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об изучении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ФОП.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Создайте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рабочую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группу,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 составит Дорожную карту по ознакомлению  и введению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ФОП.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Положение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рабочей группе по приведению ООП в соответствие с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ФОП.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группе  разработать проект основной образовательной программы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(ООП ДО) 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федеральным государственным образовательным стандартам дошкольного образования и федеральной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программой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Разместить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внедрении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ФОП 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 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детского сада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 с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ФОП.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педколлектив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педсовете с проектом  ООП ДО.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Утвердить приказом ООП ДО.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22262" y="0"/>
            <a:ext cx="6704079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Действия руководителя МБДОУ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64487" y="4133969"/>
            <a:ext cx="2179513" cy="272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7790" y="690031"/>
            <a:ext cx="8312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общеобразовательные программы подлежат приведению в соответствие с федеральными основными общеобразовательными программами не позднее 1 сентября 2023 года. п. 4 ст. 3 Федерального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 от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24.09.2022 № 371-ФЗ).</a:t>
            </a:r>
          </a:p>
        </p:txBody>
      </p:sp>
    </p:spTree>
    <p:extLst>
      <p:ext uri="{BB962C8B-B14F-4D97-AF65-F5344CB8AC3E}">
        <p14:creationId xmlns:p14="http://schemas.microsoft.com/office/powerpoint/2010/main" val="1493770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434" y="116632"/>
            <a:ext cx="8714053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к разработке ФОП ДО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образовательный стандарт дошкольного образования, утверждённый приказом Министерства образования и науки Российской Федерации от 17 октября 2013 г. № 1155 (зарегистрирован Министерством юстиции Российской Федерации 14 ноября 2013 г., регистрационный № 30384), с изменением, внесенным приказом Министерства просвещения Российской Федерации от 21 января .2019 г. № 31 (зарегистрирован Министерством юстиции Российской Федерации 13 февраля 2019 г., регистрационный № 53776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5 Основ государственной политики по сохранению и укреплению традиционных российских духовно-нравственных ценностей, утверждённых Указом Президента Российской Федерации от 9 ноября 2022 г. № 809 (Собрание законодательства Российской Федерации, 2022, № 46, ст. 7977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21 статьи 2 Федерального закона от 29 декабря 2012 г. № 273-ФЗ "Об образовании в Российской Федерации" (Собрание законодательства Российской Федерации, 2012, № 53, ст. 7598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3.2.3 ФГОС ДО.  Пункт 4.3 ФГОС ДО. Пункт 4.3 ФГОС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статьи 63 Федерального закона от 29 декабря 2012 г. № 273-ФЗ "Об образовании в Российской Федерации" (Собрание законодательства Российской Федерации, 2012, № 53, ст. 7598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статьи 13 Федерального закона от 29 декабря 2012 г. № 273-ФЗ "Об образовании в Российской Федерации" (Собрание законодательства Российской Федерации, 2012, № 53, ст. 7598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ункт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 статьи 2 Федерального закона от 29 декабря 2012 г. № 273-ФЗ "Об образовании в Российской Федерации" (Собрание законодательства Российской Федерации, 2012, № 53, ст. 7598; 2020, № 31, ст. 5063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4 Основ государственной политики по сохранению и укреплению традиционных российских духовно-нравственных ценностей, утверждённых Указом Президента Российской Федерации от 9 ноября 2022 г. № 809 (Собрание законодательства Российской Федерации, 2022, № 46, ст. 7977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5 Основ государственной политики по сохранению и укреплению традиционных российских духовно-нравственных ценностей, утвержденных Указом Президента Российской Федерации от 9 ноября 2022 г. № 809 (Собрание законодательства Российской Федерации, 2022, № 46, ст. 7977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29 декабря 2010 г. № 436-ФЗ "О защите детей от информации, причиняющей вред их здоровью и развитию" (Собрание законодательства Российской Федерации, 2011, № 1, ст. 48; 2021, № 27, ст. 5092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8.1.2.1 СанПиН 2.3/2.4.3590-20. Пункт 8.1.2.1 СанПиН 2.3/2.4.3590-20. Пункт 8.1.2.1 СанПиН 2.3/2.4.3590-20. Пункт 8.1.2.1 СанПиН 2.3/2.4.3590-20. Пункт 8.1.2.1 СанПиН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2.3/2.4.3590-20. Пункт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8.1.2.1 СанПиН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2.3/2.4.3590-20.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организации образовательного процесса, таблица 6.6 СанПиН 1.2.3685-21.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04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15449767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" y="11385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3594" y="1030171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Удачи Вам </a:t>
            </a:r>
          </a:p>
          <a:p>
            <a:pPr algn="ctr"/>
            <a:r>
              <a:rPr lang="ru-RU" sz="40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изучении и Федеральной </a:t>
            </a:r>
          </a:p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образовательной программы </a:t>
            </a:r>
          </a:p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дошкольного образования</a:t>
            </a:r>
          </a:p>
        </p:txBody>
      </p:sp>
      <p:pic>
        <p:nvPicPr>
          <p:cNvPr id="21505" name="Picture 1" descr="C:\Users\Admin\Desktop\1611318839_13-p-foni-s-pazlami-dlya-prezentatsii-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823" y="3584716"/>
            <a:ext cx="6603032" cy="329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33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72816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Федеральном законе от 29 декабря 2012 г. №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273-ФЗ «Об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образовании» программа названа как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(ФООП), а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приказе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название 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образовательная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программа» и аббревиатуру ФОП.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можно использовать термины ФООП и ФОП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синонимы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рассчитана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дошкольное воспитания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разных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возрастных групп: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 до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(младенческий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период);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до 3 лет (ранний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период);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до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(дошкольный период).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9652" y="548680"/>
            <a:ext cx="83311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</a:t>
            </a:r>
            <a:r>
              <a:rPr lang="ru-RU" sz="2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едеральная </a:t>
            </a:r>
            <a:r>
              <a:rPr lang="ru-RU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основная</a:t>
            </a:r>
            <a:r>
              <a:rPr lang="ru-RU" sz="24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образовательная программа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(ФООП или ФОП)</a:t>
            </a:r>
            <a:r>
              <a:rPr lang="ru-RU" sz="2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" descr="C:\Users\Admin\Desktop\1611318839_13-p-foni-s-pazlami-dlya-prezentatsii-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0651">
            <a:off x="5710306" y="4568987"/>
            <a:ext cx="3779912" cy="212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мое январь М О\living_in_wellbeing_book_readin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5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1403648" y="4623855"/>
            <a:ext cx="2304257" cy="2157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7448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5175" y="1844824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азностороннее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дошкольного детства с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учётом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возрастных и индивидуальных особенностей на основе духовно-нравственных ценностей российского народа, исторических и национально-культурных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традиций.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33408" y="345430"/>
            <a:ext cx="4932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ФОП ДО</a:t>
            </a:r>
            <a:endParaRPr lang="ru-RU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AutoShape 2" descr="https://abrakadabra.fun/uploads/posts/2022-02/1644664280_1-abrakadabra-fun-p-chelovechki-s-pazlami-dlya-prezentatsii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abrakadabra.fun/uploads/posts/2022-02/1644664280_1-abrakadabra-fun-p-chelovechki-s-pazlami-dlya-prezentatsii-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.pinimg.com/originals/c4/26/19/c4261951526e0402ee76501d617575cc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.pinimg.com/originals/c4/26/19/c4261951526e0402ee76501d617575cc.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1" descr="C:\Users\Admin\Desktop\1611318839_13-p-foni-s-pazlami-dlya-prezentatsii-1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01" r="54949"/>
          <a:stretch/>
        </p:blipFill>
        <p:spPr bwMode="auto">
          <a:xfrm rot="1249612">
            <a:off x="6695435" y="18988"/>
            <a:ext cx="2642991" cy="230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3fbecb7bf5b8e59e5f844c10d4eb3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0" b="15501"/>
          <a:stretch/>
        </p:blipFill>
        <p:spPr bwMode="auto">
          <a:xfrm>
            <a:off x="2411760" y="4149080"/>
            <a:ext cx="4078775" cy="2455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003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8098" y="1340768"/>
            <a:ext cx="86163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образовательная программа разработана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единое федеральное образовательное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для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и развития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и родителям равные и качественные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дошкольного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образования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всей территории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единое ядро содержания дошкольного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которое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приобщать детей к традиционным духовно- нравственным 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ценностям, 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воспитает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них тягу и любовь к истории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своей страны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малой родины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развивать ребенка с активной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гражданской позицией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тическими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взглядами и ценностями.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260648"/>
            <a:ext cx="36196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ФОП ДО</a:t>
            </a:r>
            <a:endParaRPr lang="ru-RU" sz="5400" b="1" spc="50" dirty="0">
              <a:ln w="1143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89" name="Picture 1" descr="C:\Users\Admin\Desktop\72603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292" y="4437112"/>
            <a:ext cx="3035830" cy="2276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457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6433" y="1513815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чебно-методическая документация: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учебный график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воспитания,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план воспитательной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 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 определяет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для Российской Федерации базовые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содержание образования определенного уровня и (или) определенной направленности, планируемые результаты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 образовательной программы. </a:t>
            </a: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Ст.2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Закона об образовании в РФ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1423" y="404664"/>
            <a:ext cx="6596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Структура ФОП ДО</a:t>
            </a:r>
            <a:endParaRPr lang="ru-RU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5" name="Picture 1" descr="C:\Users\Admin\Desktop\vazhnos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0" r="23752"/>
          <a:stretch/>
        </p:blipFill>
        <p:spPr bwMode="auto">
          <a:xfrm>
            <a:off x="6891841" y="4365104"/>
            <a:ext cx="1959959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C:\Users\Admin\Desktop\1611318839_13-p-foni-s-pazlami-dlya-prezentatsii-1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" t="36401" r="54949"/>
          <a:stretch/>
        </p:blipFill>
        <p:spPr bwMode="auto">
          <a:xfrm>
            <a:off x="4549762" y="4653136"/>
            <a:ext cx="2520280" cy="236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1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5500" y="912019"/>
            <a:ext cx="83149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определяет единые для Российской Федерации базовые объем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содержание дошкольного образования и планируемые результаты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образовательной программы.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Поэтому содержание и планируемые результаты образовательной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каждого детского сада должны быть не ниже тех, которые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 ФОП ДО (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6 ст. 12 Федерального закона от 29.12.2012</a:t>
            </a:r>
          </a:p>
          <a:p>
            <a:pPr algn="just"/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273-ФЗ).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статье 12: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части 6 слова "с учетом соответствующих примерных образовательных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дошкольного образования" заменить словами "соответствующей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образовательной программой дошкольного образования",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предложением следующего содержания: "Содержание и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разработанных образовательными организациями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программ должны быть не ниже соответствующих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и планируемых результатов федеральной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ДО."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Теперь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сады будут разрабатывать и утверждать свои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 с учетом ФГОС и ФОП ДО. При этом закон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 не утверждать собственную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учебно-методическую документацию,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применяет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федеральную.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(п. 6.4 ст. 12 Федерального закона от 29.12.2012 № 273-ФЗ).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10345" y="0"/>
            <a:ext cx="36196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ФОП ДО</a:t>
            </a:r>
            <a:endParaRPr lang="ru-RU" sz="5400" b="1" spc="50" dirty="0">
              <a:ln w="1143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082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178" y="1844823"/>
            <a:ext cx="83433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едеральная образовательная программа более детализирована. Её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смело можно брать за основу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целиком при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собственной программы.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ФОП ДО – она позволяет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объединить образование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воспитание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гармоничный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260648"/>
            <a:ext cx="36196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ФОП ДО</a:t>
            </a:r>
            <a:endParaRPr lang="ru-RU" sz="5400" b="1" spc="50" dirty="0">
              <a:ln w="1143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1" descr="C:\Users\Admin\Desktop\1611318839_13-p-foni-s-pazlami-dlya-prezentatsii-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66135"/>
            <a:ext cx="4055306" cy="202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2-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" t="5716" r="12148" b="10917"/>
          <a:stretch/>
        </p:blipFill>
        <p:spPr bwMode="auto">
          <a:xfrm>
            <a:off x="3275856" y="4750765"/>
            <a:ext cx="2664296" cy="204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21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80728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индивидуализации, учета возможностей, особенностей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и потребностей каждого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признания каждого ребенка полноправным участником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детской инициативы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познавательных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 усилий специалистов;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конкретности и доступности учебного материала,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требований, методов, приемов и условия образования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индивидуальным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возрастным особенностям детей;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систематичности и взаимосвязи учебного материала;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постепенности подачи учебного материала;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концентрического наращивания информации в каждой из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последующих возрастных групп во всех пяти образовательных областях.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87840" y="188640"/>
            <a:ext cx="7258718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Принципы и подходы ФОП ДО </a:t>
            </a:r>
          </a:p>
        </p:txBody>
      </p:sp>
    </p:spTree>
    <p:extLst>
      <p:ext uri="{BB962C8B-B14F-4D97-AF65-F5344CB8AC3E}">
        <p14:creationId xmlns:p14="http://schemas.microsoft.com/office/powerpoint/2010/main" val="371116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536</TotalTime>
  <Words>1102</Words>
  <Application>Microsoft Office PowerPoint</Application>
  <PresentationFormat>Экран (4:3)</PresentationFormat>
  <Paragraphs>160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43</cp:revision>
  <dcterms:created xsi:type="dcterms:W3CDTF">2023-02-13T17:07:34Z</dcterms:created>
  <dcterms:modified xsi:type="dcterms:W3CDTF">2023-02-20T19:36:04Z</dcterms:modified>
</cp:coreProperties>
</file>