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1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06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E25BF-9798-49E8-AA7D-7750E2C3395B}" type="datetimeFigureOut">
              <a:rPr lang="ru-RU" smtClean="0"/>
              <a:pPr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2E7F7-9B1B-4A5A-B66F-E1BC1CD80DF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png"/><Relationship Id="rId3" Type="http://schemas.openxmlformats.org/officeDocument/2006/relationships/image" Target="../media/image4.jpe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10" Type="http://schemas.openxmlformats.org/officeDocument/2006/relationships/image" Target="../media/image19.png"/><Relationship Id="rId4" Type="http://schemas.openxmlformats.org/officeDocument/2006/relationships/image" Target="../media/image10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ДОМ\Desktop\e418b01eb290eaea140de1ac133b6073.jpg"/>
          <p:cNvPicPr>
            <a:picLocks noChangeAspect="1" noChangeArrowheads="1"/>
          </p:cNvPicPr>
          <p:nvPr/>
        </p:nvPicPr>
        <p:blipFill>
          <a:blip r:embed="rId2" cstate="print"/>
          <a:srcRect b="4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2060848"/>
            <a:ext cx="734481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endParaRPr lang="ru-RU" sz="8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05294" y="260648"/>
            <a:ext cx="7697364" cy="63709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МБДОУ детский сад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№ 33 «Светлячок»</a:t>
            </a:r>
          </a:p>
          <a:p>
            <a:pPr algn="ctr"/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endParaRPr lang="ru-RU" sz="36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Авторская </a:t>
            </a:r>
          </a:p>
          <a:p>
            <a:pPr algn="ctr"/>
            <a:r>
              <a:rPr lang="ru-RU" sz="6000" b="1" dirty="0" smtClean="0">
                <a:solidFill>
                  <a:srgbClr val="C00000"/>
                </a:solidFill>
                <a:latin typeface="Comic Sans MS" pitchFamily="66" charset="0"/>
              </a:rPr>
              <a:t>интерактивная игра</a:t>
            </a:r>
          </a:p>
          <a:p>
            <a:pPr algn="r"/>
            <a:endParaRPr lang="ru-RU" sz="3600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pPr algn="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Составитель учитель-логопед </a:t>
            </a:r>
          </a:p>
          <a:p>
            <a:pPr algn="r"/>
            <a:r>
              <a:rPr lang="ru-RU" sz="36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Гречиха Л.Н. </a:t>
            </a:r>
          </a:p>
          <a:p>
            <a:pPr algn="ctr"/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Ст. Егорлыкская</a:t>
            </a:r>
          </a:p>
          <a:p>
            <a:pPr algn="ctr"/>
            <a:r>
              <a:rPr lang="ru-RU" b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30" name="Picture 6" descr="C:\Users\ДОМ\Desktop\e418b01eb290eaea140de1ac133b6073.jpg"/>
          <p:cNvPicPr>
            <a:picLocks noChangeAspect="1" noChangeArrowheads="1"/>
          </p:cNvPicPr>
          <p:nvPr/>
        </p:nvPicPr>
        <p:blipFill>
          <a:blip r:embed="rId2" cstate="print"/>
          <a:srcRect b="451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323528" y="2060848"/>
            <a:ext cx="7344815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«Подарки   для </a:t>
            </a:r>
            <a:r>
              <a:rPr lang="ru-RU" sz="88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Совуньи</a:t>
            </a:r>
            <a:r>
              <a:rPr lang="ru-RU" sz="88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»</a:t>
            </a:r>
            <a:endParaRPr lang="ru-RU" sz="8800" b="1" cap="none" spc="0" dirty="0">
              <a:ln w="1905"/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31407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\Desktop\cute-wallpapers-images-For-desktop-Wallpap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47664" y="332656"/>
            <a:ext cx="7416824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Уважаемые родители, предлагаю Вам  вместе</a:t>
            </a:r>
          </a:p>
          <a:p>
            <a:pPr algn="r"/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 с детьми  поиграть  в игру «Подарки для </a:t>
            </a:r>
            <a:r>
              <a:rPr lang="ru-RU" sz="2000" b="1" dirty="0" err="1" smtClean="0">
                <a:solidFill>
                  <a:srgbClr val="FF0000"/>
                </a:solidFill>
                <a:latin typeface="Comic Sans MS" pitchFamily="66" charset="0"/>
              </a:rPr>
              <a:t>Совуньи</a:t>
            </a:r>
            <a:r>
              <a:rPr lang="ru-RU" sz="2000" b="1" dirty="0" smtClean="0">
                <a:solidFill>
                  <a:srgbClr val="FF0000"/>
                </a:solidFill>
                <a:latin typeface="Comic Sans MS" pitchFamily="66" charset="0"/>
              </a:rPr>
              <a:t>».</a:t>
            </a:r>
          </a:p>
          <a:p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Эта игра может быть использована на этапе автоматизации  звука [с] в  слогах и словах.</a:t>
            </a:r>
          </a:p>
          <a:p>
            <a:pPr algn="ctr"/>
            <a:endParaRPr lang="ru-RU" sz="2000" b="1" dirty="0" smtClean="0">
              <a:solidFill>
                <a:srgbClr val="00B050"/>
              </a:solidFill>
              <a:latin typeface="Comic Sans MS" pitchFamily="66" charset="0"/>
            </a:endParaRPr>
          </a:p>
          <a:p>
            <a:pPr algn="ctr"/>
            <a:r>
              <a:rPr lang="ru-RU" sz="20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Правила игры: </a:t>
            </a:r>
          </a:p>
          <a:p>
            <a:pPr algn="ctr"/>
            <a:endParaRPr lang="ru-RU" b="1" dirty="0" smtClean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1 </a:t>
            </a: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вариант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</a:t>
            </a:r>
            <a:r>
              <a:rPr lang="ru-RU" dirty="0" err="1" smtClean="0">
                <a:latin typeface="Comic Sans MS" pitchFamily="66" charset="0"/>
              </a:rPr>
              <a:t>предложите</a:t>
            </a:r>
            <a:r>
              <a:rPr lang="ru-RU" dirty="0" smtClean="0">
                <a:latin typeface="Comic Sans MS" pitchFamily="66" charset="0"/>
              </a:rPr>
              <a:t> ребенку повторить слоги со  звуком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 </a:t>
            </a:r>
            <a:r>
              <a:rPr lang="ru-RU" dirty="0" smtClean="0">
                <a:latin typeface="Comic Sans MS" pitchFamily="66" charset="0"/>
              </a:rPr>
              <a:t>[с].  </a:t>
            </a:r>
          </a:p>
          <a:p>
            <a:r>
              <a:rPr lang="ru-RU" dirty="0" smtClean="0">
                <a:latin typeface="Comic Sans MS" pitchFamily="66" charset="0"/>
              </a:rPr>
              <a:t>Слоги необходимо произносить правильно. Если ребенок правильно  назвал слог, на экране появляется подарок. Для этого взрослый щелкает левой кнопкой мышки .</a:t>
            </a:r>
          </a:p>
          <a:p>
            <a:endParaRPr lang="ru-RU" dirty="0" smtClean="0">
              <a:latin typeface="Comic Sans MS" pitchFamily="66" charset="0"/>
            </a:endParaRPr>
          </a:p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2 вариант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: </a:t>
            </a:r>
            <a:r>
              <a:rPr lang="ru-RU" dirty="0" smtClean="0">
                <a:latin typeface="Comic Sans MS" pitchFamily="66" charset="0"/>
              </a:rPr>
              <a:t>предложите ребенку  назвать картинки, названия которых начинаются на звук [с].  Для того чтобы наполнить коробку подарками  нужно правильно произнести слова на заданный звук. (Для этого взрослый щелкает левой кнопкой мышки и подарок  опускается в коробку).</a:t>
            </a:r>
          </a:p>
          <a:p>
            <a:r>
              <a:rPr lang="ru-RU" dirty="0" smtClean="0">
                <a:latin typeface="Comic Sans MS" pitchFamily="66" charset="0"/>
              </a:rPr>
              <a:t> </a:t>
            </a:r>
          </a:p>
          <a:p>
            <a:pPr algn="ctr"/>
            <a:r>
              <a:rPr lang="ru-RU" sz="2400" b="1" dirty="0" smtClean="0">
                <a:solidFill>
                  <a:schemeClr val="accent2">
                    <a:lumMod val="75000"/>
                  </a:schemeClr>
                </a:solidFill>
                <a:latin typeface="Comic Sans MS" pitchFamily="66" charset="0"/>
              </a:rPr>
              <a:t>Желаю успехов!</a:t>
            </a:r>
            <a:endParaRPr lang="ru-RU" sz="2400" b="1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C:\Users\ДОМ\Desktop\24018949.jpg"/>
          <p:cNvPicPr>
            <a:picLocks noChangeAspect="1" noChangeArrowheads="1"/>
          </p:cNvPicPr>
          <p:nvPr/>
        </p:nvPicPr>
        <p:blipFill>
          <a:blip r:embed="rId2" cstate="print"/>
          <a:srcRect b="4517"/>
          <a:stretch>
            <a:fillRect/>
          </a:stretch>
        </p:blipFill>
        <p:spPr bwMode="auto">
          <a:xfrm>
            <a:off x="0" y="-243408"/>
            <a:ext cx="9753600" cy="7101408"/>
          </a:xfrm>
          <a:prstGeom prst="rect">
            <a:avLst/>
          </a:prstGeom>
          <a:noFill/>
        </p:spPr>
      </p:pic>
      <p:pic>
        <p:nvPicPr>
          <p:cNvPr id="4101" name="Picture 5" descr="C:\Users\ДОМ\Desktop\bJbkfK4hc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251520" y="0"/>
            <a:ext cx="2314481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2627784" y="692696"/>
            <a:ext cx="15841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са</a:t>
            </a:r>
            <a:endParaRPr lang="ru-RU" sz="9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07704" y="4581128"/>
            <a:ext cx="15456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со</a:t>
            </a:r>
            <a:endParaRPr lang="ru-RU" sz="9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467544" y="3068960"/>
            <a:ext cx="1499128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су</a:t>
            </a:r>
            <a:endParaRPr lang="ru-RU" sz="9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2420888"/>
            <a:ext cx="179087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сы</a:t>
            </a:r>
            <a:endParaRPr lang="ru-RU" sz="96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4139952" y="3789040"/>
            <a:ext cx="16017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ас</a:t>
            </a:r>
            <a:endParaRPr lang="ru-RU" sz="96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788024" y="116632"/>
            <a:ext cx="154561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ос</a:t>
            </a:r>
            <a:endParaRPr lang="ru-RU" sz="9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644008" y="1844824"/>
            <a:ext cx="1800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 </a:t>
            </a:r>
            <a:r>
              <a:rPr lang="ru-RU" sz="9600" b="1" dirty="0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ус</a:t>
            </a:r>
            <a:endParaRPr lang="ru-RU" sz="9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580112" y="5085184"/>
            <a:ext cx="1601721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9600" b="1" dirty="0" err="1" smtClean="0">
                <a:ln w="1905"/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mic Sans MS" pitchFamily="66" charset="0"/>
              </a:rPr>
              <a:t>ис</a:t>
            </a:r>
            <a:endParaRPr lang="ru-RU" sz="9600" dirty="0"/>
          </a:p>
        </p:txBody>
      </p:sp>
      <p:pic>
        <p:nvPicPr>
          <p:cNvPr id="1026" name="Picture 2" descr="C:\Users\ДОМ\Desktop\140750289_2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4946328"/>
            <a:ext cx="2801381" cy="1911672"/>
          </a:xfrm>
          <a:prstGeom prst="rect">
            <a:avLst/>
          </a:prstGeom>
          <a:noFill/>
        </p:spPr>
      </p:pic>
      <p:pic>
        <p:nvPicPr>
          <p:cNvPr id="1027" name="Picture 3" descr="C:\Users\ДОМ\Desktop\0_160ec5_61c52a50_orig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59632" y="4509120"/>
            <a:ext cx="2659809" cy="2076822"/>
          </a:xfrm>
          <a:prstGeom prst="rect">
            <a:avLst/>
          </a:prstGeom>
          <a:noFill/>
        </p:spPr>
      </p:pic>
      <p:pic>
        <p:nvPicPr>
          <p:cNvPr id="1028" name="Picture 4" descr="C:\Users\ДОМ\Desktop\gift-png-22365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60032" y="-243408"/>
            <a:ext cx="1466345" cy="2016224"/>
          </a:xfrm>
          <a:prstGeom prst="rect">
            <a:avLst/>
          </a:prstGeom>
          <a:noFill/>
        </p:spPr>
      </p:pic>
      <p:pic>
        <p:nvPicPr>
          <p:cNvPr id="1029" name="Picture 5" descr="C:\Users\ДОМ\Desktop\2404486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195736" y="2060848"/>
            <a:ext cx="1933362" cy="2436541"/>
          </a:xfrm>
          <a:prstGeom prst="rect">
            <a:avLst/>
          </a:prstGeom>
          <a:noFill/>
        </p:spPr>
      </p:pic>
      <p:pic>
        <p:nvPicPr>
          <p:cNvPr id="1030" name="Picture 6" descr="C:\Users\ДОМ\Desktop\Gift-High-Quality-PNG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95936" y="3356992"/>
            <a:ext cx="1813225" cy="2016224"/>
          </a:xfrm>
          <a:prstGeom prst="rect">
            <a:avLst/>
          </a:prstGeom>
          <a:noFill/>
        </p:spPr>
      </p:pic>
      <p:pic>
        <p:nvPicPr>
          <p:cNvPr id="1031" name="Picture 7" descr="C:\Users\ДОМ\Desktop\3dlat.net_20_17_737e_f6c55dec3da211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7504" y="2420888"/>
            <a:ext cx="1841452" cy="2569468"/>
          </a:xfrm>
          <a:prstGeom prst="rect">
            <a:avLst/>
          </a:prstGeom>
          <a:noFill/>
        </p:spPr>
      </p:pic>
      <p:pic>
        <p:nvPicPr>
          <p:cNvPr id="1032" name="Picture 8" descr="C:\Users\ДОМ\Desktop\korob27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95936" y="1700808"/>
            <a:ext cx="2491779" cy="1901212"/>
          </a:xfrm>
          <a:prstGeom prst="rect">
            <a:avLst/>
          </a:prstGeom>
          <a:noFill/>
        </p:spPr>
      </p:pic>
      <p:pic>
        <p:nvPicPr>
          <p:cNvPr id="1033" name="Picture 9" descr="C:\Users\ДОМ\Desktop\Gift-PNG-Transparent-Image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411760" y="-99392"/>
            <a:ext cx="2018885" cy="2232248"/>
          </a:xfrm>
          <a:prstGeom prst="rect">
            <a:avLst/>
          </a:prstGeom>
          <a:noFill/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ОМ\Desktop\1329116444-340875-0035127_www.nevseoboi.com.u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5" descr="C:\Users\ДОМ\Desktop\bJbkfK4hcu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107504" y="116632"/>
            <a:ext cx="2314481" cy="23762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7" descr="C:\Users\ДОМ\Desktop\3dlat.net_20_17_737e_f6c55dec3da21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3968" y="0"/>
            <a:ext cx="4860032" cy="6858000"/>
          </a:xfrm>
          <a:prstGeom prst="rect">
            <a:avLst/>
          </a:prstGeom>
          <a:noFill/>
        </p:spPr>
      </p:pic>
      <p:pic>
        <p:nvPicPr>
          <p:cNvPr id="2051" name="Picture 3" descr="C:\Users\ДОМ\Desktop\bd_its_a_girl_thing_bkzebs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672" y="5589240"/>
            <a:ext cx="1033727" cy="1152128"/>
          </a:xfrm>
          <a:prstGeom prst="rect">
            <a:avLst/>
          </a:prstGeom>
          <a:noFill/>
        </p:spPr>
      </p:pic>
      <p:pic>
        <p:nvPicPr>
          <p:cNvPr id="2052" name="Picture 4" descr="C:\Users\ДОМ\Desktop\rubber-boots-639248_1280-1024x1024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180528" y="2276872"/>
            <a:ext cx="1512168" cy="1512168"/>
          </a:xfrm>
          <a:prstGeom prst="rect">
            <a:avLst/>
          </a:prstGeom>
          <a:noFill/>
        </p:spPr>
      </p:pic>
      <p:pic>
        <p:nvPicPr>
          <p:cNvPr id="2053" name="Picture 5" descr="C:\Users\ДОМ\Desktop\Dalmatian-PNG-Transparent-Image-1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717032"/>
            <a:ext cx="1168305" cy="1440160"/>
          </a:xfrm>
          <a:prstGeom prst="rect">
            <a:avLst/>
          </a:prstGeom>
          <a:noFill/>
        </p:spPr>
      </p:pic>
      <p:pic>
        <p:nvPicPr>
          <p:cNvPr id="2054" name="Picture 6" descr="C:\Users\ДОМ\Desktop\s1200 (2).jpg"/>
          <p:cNvPicPr>
            <a:picLocks noChangeAspect="1" noChangeArrowheads="1"/>
          </p:cNvPicPr>
          <p:nvPr/>
        </p:nvPicPr>
        <p:blipFill>
          <a:blip r:embed="rId8" cstate="print"/>
          <a:srcRect l="5263" t="5263" r="5263" b="5263"/>
          <a:stretch>
            <a:fillRect/>
          </a:stretch>
        </p:blipFill>
        <p:spPr bwMode="auto">
          <a:xfrm>
            <a:off x="2483768" y="260648"/>
            <a:ext cx="1224136" cy="1224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5" name="Picture 7" descr="C:\Users\ДОМ\Desktop\594-500x500.png"/>
          <p:cNvPicPr>
            <a:picLocks noChangeAspect="1" noChangeArrowheads="1"/>
          </p:cNvPicPr>
          <p:nvPr/>
        </p:nvPicPr>
        <p:blipFill>
          <a:blip r:embed="rId9" cstate="print"/>
          <a:srcRect l="25704" t="1512" r="27425" b="9281"/>
          <a:stretch>
            <a:fillRect/>
          </a:stretch>
        </p:blipFill>
        <p:spPr bwMode="auto">
          <a:xfrm>
            <a:off x="179512" y="5589240"/>
            <a:ext cx="576064" cy="1096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6" name="Picture 8" descr="C:\Users\ДОМ\Desktop\1133508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555776" y="5301208"/>
            <a:ext cx="1911472" cy="1188988"/>
          </a:xfrm>
          <a:prstGeom prst="rect">
            <a:avLst/>
          </a:prstGeom>
          <a:noFill/>
        </p:spPr>
      </p:pic>
      <p:pic>
        <p:nvPicPr>
          <p:cNvPr id="2057" name="Picture 9" descr="C:\Users\ДОМ\Desktop\umbrella-clipart-png-1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3789040"/>
            <a:ext cx="1508920" cy="1362808"/>
          </a:xfrm>
          <a:prstGeom prst="rect">
            <a:avLst/>
          </a:prstGeom>
          <a:noFill/>
        </p:spPr>
      </p:pic>
      <p:pic>
        <p:nvPicPr>
          <p:cNvPr id="2058" name="Picture 10" descr="C:\Users\ДОМ\Desktop\69167409_ZAYKA_KLIPART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31840" y="3501008"/>
            <a:ext cx="1152128" cy="1270466"/>
          </a:xfrm>
          <a:prstGeom prst="rect">
            <a:avLst/>
          </a:prstGeom>
          <a:noFill/>
        </p:spPr>
      </p:pic>
      <p:pic>
        <p:nvPicPr>
          <p:cNvPr id="2059" name="Picture 11" descr="C:\Users\ДОМ\Desktop\1456310967_colorful-balloons-1-11.png"/>
          <p:cNvPicPr>
            <a:picLocks noChangeAspect="1" noChangeArrowheads="1"/>
          </p:cNvPicPr>
          <p:nvPr/>
        </p:nvPicPr>
        <p:blipFill>
          <a:blip r:embed="rId13" cstate="print"/>
          <a:srcRect b="7692"/>
          <a:stretch>
            <a:fillRect/>
          </a:stretch>
        </p:blipFill>
        <p:spPr bwMode="auto">
          <a:xfrm>
            <a:off x="899592" y="4869160"/>
            <a:ext cx="761061" cy="1728192"/>
          </a:xfrm>
          <a:prstGeom prst="rect">
            <a:avLst/>
          </a:prstGeom>
          <a:noFill/>
        </p:spPr>
      </p:pic>
      <p:pic>
        <p:nvPicPr>
          <p:cNvPr id="2062" name="Picture 14" descr="C:\Users\ДОМ\Desktop\top-scooter-free-clipart-image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331640" y="1412776"/>
            <a:ext cx="2496614" cy="2178323"/>
          </a:xfrm>
          <a:prstGeom prst="rect">
            <a:avLst/>
          </a:prstGeom>
          <a:noFill/>
        </p:spPr>
      </p:pic>
      <p:pic>
        <p:nvPicPr>
          <p:cNvPr id="2063" name="Picture 15" descr="C:\Users\ДОМ\Desktop\64755318_54712c6d4eb1_1024x768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83768" y="1700808"/>
            <a:ext cx="1672804" cy="940279"/>
          </a:xfrm>
          <a:prstGeom prst="rect">
            <a:avLst/>
          </a:prstGeom>
          <a:noFill/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18 -0.09953 L 0.2382 0.233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21 0.09329 L 0.32621 0.4266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701 0.00532 L 0.06701 0.16806 C 0.06701 0.24097 0.21892 0.33079 0.34253 0.33079 L 0.61823 0.33079 " pathEditMode="relative" rAng="0" ptsTypes="FfFF">
                                      <p:cBhvr>
                                        <p:cTn id="1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" y="1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4635 -0.10509 L 0.29826 -0.10509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4.07407E-6 L 0.81111 -0.01064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06" y="-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8455 0.06019 L 0.53802 0.06019 C 0.60694 0.06019 0.69166 -0.04051 0.69166 -0.12222 L 0.69166 -0.30463 " pathEditMode="relative" rAng="0" ptsTypes="FfFF">
                                      <p:cBhvr>
                                        <p:cTn id="26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" y="-1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739 0.00532 L 0.27239 0.00532 C 0.32847 0.00532 0.39739 -0.08657 0.39739 -0.16134 L 0.39739 -0.32801 " pathEditMode="relative" rAng="0" ptsTypes="FfFF">
                                      <p:cBhvr>
                                        <p:cTn id="30" dur="2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-1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155</Words>
  <Application>Microsoft Office PowerPoint</Application>
  <PresentationFormat>Экран (4:3)</PresentationFormat>
  <Paragraphs>36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9" baseType="lpstr">
      <vt:lpstr>Arial</vt:lpstr>
      <vt:lpstr>Calibri</vt:lpstr>
      <vt:lpstr>Comic Sans MS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RePack by SPecialiST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ДОМ</dc:creator>
  <cp:lastModifiedBy>User</cp:lastModifiedBy>
  <cp:revision>29</cp:revision>
  <dcterms:created xsi:type="dcterms:W3CDTF">2019-02-10T19:33:09Z</dcterms:created>
  <dcterms:modified xsi:type="dcterms:W3CDTF">2020-04-24T08:39:44Z</dcterms:modified>
</cp:coreProperties>
</file>