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84" r:id="rId3"/>
    <p:sldId id="300" r:id="rId4"/>
    <p:sldId id="297" r:id="rId5"/>
    <p:sldId id="296" r:id="rId6"/>
    <p:sldId id="305" r:id="rId7"/>
    <p:sldId id="287" r:id="rId8"/>
    <p:sldId id="288" r:id="rId9"/>
    <p:sldId id="289" r:id="rId10"/>
    <p:sldId id="277" r:id="rId11"/>
    <p:sldId id="279" r:id="rId12"/>
    <p:sldId id="299" r:id="rId13"/>
    <p:sldId id="282" r:id="rId14"/>
    <p:sldId id="293" r:id="rId15"/>
    <p:sldId id="298" r:id="rId16"/>
    <p:sldId id="294" r:id="rId17"/>
    <p:sldId id="295" r:id="rId18"/>
    <p:sldId id="306" r:id="rId19"/>
    <p:sldId id="307" r:id="rId20"/>
    <p:sldId id="302" r:id="rId21"/>
  </p:sldIdLst>
  <p:sldSz cx="9144000" cy="6858000" type="screen4x3"/>
  <p:notesSz cx="7102475" cy="1023302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Rg st="1" end="20"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6600CC"/>
    <a:srgbClr val="9900CC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DF1C36BA-C0CB-4B9D-BD97-8B9F634208E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FF9828B2-D457-4675-81F6-E1128178DEDA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4022725" y="0"/>
            <a:ext cx="3078163" cy="5111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B5DB8370-5E09-4754-B7A6-8569039516CA}" type="datetimeFigureOut">
              <a:rPr lang="ru-RU"/>
              <a:pPr>
                <a:defRPr/>
              </a:pPr>
              <a:t>27.02.2021</a:t>
            </a:fld>
            <a:endParaRPr lang="ru-RU"/>
          </a:p>
        </p:txBody>
      </p:sp>
      <p:sp>
        <p:nvSpPr>
          <p:cNvPr id="4" name="Образ слайда 3">
            <a:extLst>
              <a:ext uri="{FF2B5EF4-FFF2-40B4-BE49-F238E27FC236}">
                <a16:creationId xmlns:a16="http://schemas.microsoft.com/office/drawing/2014/main" id="{83989A66-E6BB-4695-92E9-F0B8AAAA038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6763"/>
            <a:ext cx="5118100" cy="3838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>
            <a:extLst>
              <a:ext uri="{FF2B5EF4-FFF2-40B4-BE49-F238E27FC236}">
                <a16:creationId xmlns:a16="http://schemas.microsoft.com/office/drawing/2014/main" id="{9B2BE612-1AFB-4314-9190-C7F78C584F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09613" y="4860925"/>
            <a:ext cx="5683250" cy="4605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A7ECC23-92F7-4907-826E-2FF4AC7B81C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720263"/>
            <a:ext cx="3078163" cy="5111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3B7FEBC-4882-4E6F-8461-DD45831FD66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4022725" y="9720263"/>
            <a:ext cx="3078163" cy="51117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BC93D0E-CF1B-484E-82DD-6803BA8B3252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4AAEADB-EDE0-4655-AC4F-63ADB478164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A4DBB83-21EC-4F5B-AA81-2F877F4DE98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E8DD86C-07BB-4160-B09D-F5F5933E684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6BD838B-FDB0-4536-BEDD-438A1A876CA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97865295"/>
      </p:ext>
    </p:extLst>
  </p:cSld>
  <p:clrMapOvr>
    <a:masterClrMapping/>
  </p:clrMapOvr>
  <p:transition spd="slow" advClick="0" advTm="3307">
    <p:whee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9B1C918-A646-411B-B93E-C198B80C4A6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E19484E-BB0D-4023-9493-DE4DDDC469E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8F2239E-CEBF-49B0-BB54-CF49CA31E2F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CB4F52-ABE4-45BF-9191-A8AEDAA6DB8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54236046"/>
      </p:ext>
    </p:extLst>
  </p:cSld>
  <p:clrMapOvr>
    <a:masterClrMapping/>
  </p:clrMapOvr>
  <p:transition spd="slow" advClick="0" advTm="3307">
    <p:whee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A1D0F36-024B-4556-A917-682D55D03AB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EF7D17-C136-41CF-BA8F-A436B4012FE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17968CD-789E-46FC-8C03-E3DF9559966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3810C27-A7C0-458F-972E-0C4AF7AC09F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67354528"/>
      </p:ext>
    </p:extLst>
  </p:cSld>
  <p:clrMapOvr>
    <a:masterClrMapping/>
  </p:clrMapOvr>
  <p:transition spd="slow" advClick="0" advTm="3307">
    <p:whee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D755DD4-C36E-4EC6-A9CC-1D6BEA93546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0F0A792-D5F7-4014-94F8-CC53218F74D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1FB282E-0714-41B9-81FC-C15F4470070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E4DB78-0AB2-4A1C-9CDC-E7E87E6D614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14625173"/>
      </p:ext>
    </p:extLst>
  </p:cSld>
  <p:clrMapOvr>
    <a:masterClrMapping/>
  </p:clrMapOvr>
  <p:transition spd="slow" advClick="0" advTm="3307">
    <p:whee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A78DF36-096E-4F9D-982D-4E7ADD92AE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3F5F1AC-5492-4DCF-A6BE-B447EC5991E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4A29DBF-8512-419F-8848-CA03B3D5FE8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42E396F-BD9A-44B4-B817-FADDF4ED908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78768758"/>
      </p:ext>
    </p:extLst>
  </p:cSld>
  <p:clrMapOvr>
    <a:masterClrMapping/>
  </p:clrMapOvr>
  <p:transition spd="slow" advClick="0" advTm="3307">
    <p:whee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0C73110-E5B5-4090-8ADD-BFA25F81969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769ED3D-16FD-4416-B910-3885F380816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3D8F6FC-9DB4-4074-B7CA-A8369037EA4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65A0E6-3D26-46CB-9B5B-358274FC0C6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50021265"/>
      </p:ext>
    </p:extLst>
  </p:cSld>
  <p:clrMapOvr>
    <a:masterClrMapping/>
  </p:clrMapOvr>
  <p:transition spd="slow" advClick="0" advTm="3307">
    <p:whee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5B9EB933-7AE5-4567-B3A5-7C967BE9DD7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75A4614D-880F-4D0A-83AC-2493C17B89D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A45D98F4-A552-4A8F-AD80-930E8EF87AE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96260F5-3C6F-4625-B430-8C244BFA646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11776376"/>
      </p:ext>
    </p:extLst>
  </p:cSld>
  <p:clrMapOvr>
    <a:masterClrMapping/>
  </p:clrMapOvr>
  <p:transition spd="slow" advClick="0" advTm="3307">
    <p:whee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A4E84316-CEFC-4627-927D-501B6B14585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CC61E09-AA6E-4EF1-9A0A-E75DA0745C6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BD961F16-2BE6-416C-9333-0C1F65C68AC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378FFCA-92AB-4889-A427-234918898E8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61856080"/>
      </p:ext>
    </p:extLst>
  </p:cSld>
  <p:clrMapOvr>
    <a:masterClrMapping/>
  </p:clrMapOvr>
  <p:transition spd="slow" advClick="0" advTm="3307">
    <p:whee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53127179-4E48-420F-A2E2-6E919492A5D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5EBB9FAA-DA54-44CA-B340-72A2D3D0DD7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D916FC89-B493-41BF-AADB-10A2112885D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F84392D-A564-4AD5-90AB-6489D18976A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04530292"/>
      </p:ext>
    </p:extLst>
  </p:cSld>
  <p:clrMapOvr>
    <a:masterClrMapping/>
  </p:clrMapOvr>
  <p:transition spd="slow" advClick="0" advTm="3307">
    <p:whee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4AFEC32-A5F4-4508-A1A1-5788EEFE1B1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B5984EC-56FD-4213-9B09-E4274822AD3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4635F08-A52E-4EB7-B4AA-AD97C191CB0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0FCE732-3149-432E-973C-36876E0CB20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12589918"/>
      </p:ext>
    </p:extLst>
  </p:cSld>
  <p:clrMapOvr>
    <a:masterClrMapping/>
  </p:clrMapOvr>
  <p:transition spd="slow" advClick="0" advTm="3307">
    <p:whee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68D4178-3A73-4427-95BD-A9D0F25D49A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147FA59-65FB-4F97-9DA0-8023EEEC855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DC83D5C-B46F-43F6-BF21-5A1D1DFEEAD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E7FE6F-2F49-47A5-84F7-212DB35F417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29433535"/>
      </p:ext>
    </p:extLst>
  </p:cSld>
  <p:clrMapOvr>
    <a:masterClrMapping/>
  </p:clrMapOvr>
  <p:transition spd="slow" advClick="0" advTm="3307">
    <p:whee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4884A2BB-2DF5-4F4B-AC62-F749EE546B0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A92DB512-66B7-48A9-B1E9-5A55889D640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FABF95BA-5E46-4DC3-8C16-2B735CD81667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24BEA3C9-3A7A-47E7-A285-D6D679049E2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247B1D9F-C3CE-451A-9C69-C3A1D7FF248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D138A4D-E052-46DA-9925-56B7DC398263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 advClick="0" advTm="3307">
    <p:wheel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entury Gothic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entury Gothic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entury Gothic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entury Gothic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em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F2B96ADF-F415-4554-8813-592CE4DA2B5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500063" y="2214563"/>
            <a:ext cx="7772400" cy="1470025"/>
          </a:xfrm>
        </p:spPr>
        <p:txBody>
          <a:bodyPr/>
          <a:lstStyle/>
          <a:p>
            <a:pPr eaLnBrk="1" hangingPunct="1"/>
            <a:r>
              <a:rPr lang="ru-RU" altLang="ru-RU" sz="2000"/>
              <a:t>Презентация </a:t>
            </a:r>
            <a:br>
              <a:rPr lang="ru-RU" altLang="ru-RU" sz="2000"/>
            </a:br>
            <a:r>
              <a:rPr lang="ru-RU" altLang="ru-RU" sz="2000"/>
              <a:t>опыта работы воспитателя  логопедической группы </a:t>
            </a:r>
            <a:br>
              <a:rPr lang="ru-RU" altLang="ru-RU" sz="2000"/>
            </a:br>
            <a:r>
              <a:rPr lang="ru-RU" altLang="ru-RU" sz="2000"/>
              <a:t>Жевтяк Н.Н. на тему : </a:t>
            </a:r>
            <a:br>
              <a:rPr lang="ru-RU" altLang="ru-RU" sz="2000"/>
            </a:br>
            <a:r>
              <a:rPr lang="ru-RU" altLang="ru-RU" sz="2000"/>
              <a:t> «Совместная деятельность с детьми старшего дошкольного возраста по образовательной области «Физическое развитие» (становление ценностей здорового образа жизни)</a:t>
            </a:r>
            <a:endParaRPr lang="ru-RU" altLang="ru-RU" sz="2000">
              <a:solidFill>
                <a:schemeClr val="tx1"/>
              </a:solidFill>
              <a:latin typeface="Moonchild" pitchFamily="2" charset="0"/>
            </a:endParaRPr>
          </a:p>
        </p:txBody>
      </p:sp>
      <p:grpSp>
        <p:nvGrpSpPr>
          <p:cNvPr id="2051" name="Group 7">
            <a:extLst>
              <a:ext uri="{FF2B5EF4-FFF2-40B4-BE49-F238E27FC236}">
                <a16:creationId xmlns:a16="http://schemas.microsoft.com/office/drawing/2014/main" id="{1C820699-EB64-4D91-8F2C-B6F36A42F997}"/>
              </a:ext>
            </a:extLst>
          </p:cNvPr>
          <p:cNvGrpSpPr>
            <a:grpSpLocks/>
          </p:cNvGrpSpPr>
          <p:nvPr/>
        </p:nvGrpSpPr>
        <p:grpSpPr bwMode="auto">
          <a:xfrm>
            <a:off x="1285875" y="500063"/>
            <a:ext cx="5992813" cy="1285875"/>
            <a:chOff x="1930" y="1145"/>
            <a:chExt cx="11798" cy="2157"/>
          </a:xfrm>
        </p:grpSpPr>
        <p:grpSp>
          <p:nvGrpSpPr>
            <p:cNvPr id="2052" name="Group 8">
              <a:extLst>
                <a:ext uri="{FF2B5EF4-FFF2-40B4-BE49-F238E27FC236}">
                  <a16:creationId xmlns:a16="http://schemas.microsoft.com/office/drawing/2014/main" id="{350F97AE-A2E4-4258-9843-66A8A16E112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59" y="1324"/>
              <a:ext cx="1320" cy="1208"/>
              <a:chOff x="19" y="139"/>
              <a:chExt cx="1320" cy="1208"/>
            </a:xfrm>
          </p:grpSpPr>
          <p:pic>
            <p:nvPicPr>
              <p:cNvPr id="2056" name="Picture 9">
                <a:extLst>
                  <a:ext uri="{FF2B5EF4-FFF2-40B4-BE49-F238E27FC236}">
                    <a16:creationId xmlns:a16="http://schemas.microsoft.com/office/drawing/2014/main" id="{E0943CED-12A0-4A9F-A4FB-ECC31377E268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9" y="139"/>
                <a:ext cx="1320" cy="120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57" name="Picture 10">
                <a:extLst>
                  <a:ext uri="{FF2B5EF4-FFF2-40B4-BE49-F238E27FC236}">
                    <a16:creationId xmlns:a16="http://schemas.microsoft.com/office/drawing/2014/main" id="{DD60FBCE-EA1E-4514-A9E4-10FB4B5651D7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 cstate="email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9" y="139"/>
                <a:ext cx="1320" cy="120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sp>
          <p:nvSpPr>
            <p:cNvPr id="2059" name="Freeform 11">
              <a:extLst>
                <a:ext uri="{FF2B5EF4-FFF2-40B4-BE49-F238E27FC236}">
                  <a16:creationId xmlns:a16="http://schemas.microsoft.com/office/drawing/2014/main" id="{334D65B1-A2D7-4233-8AF2-9904EFFAF0E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930" y="2679"/>
              <a:ext cx="11798" cy="138"/>
            </a:xfrm>
            <a:custGeom>
              <a:avLst/>
              <a:gdLst/>
              <a:ahLst/>
              <a:cxnLst>
                <a:cxn ang="0">
                  <a:pos x="0" y="134"/>
                </a:cxn>
                <a:cxn ang="0">
                  <a:pos x="30400" y="134"/>
                </a:cxn>
                <a:cxn ang="0">
                  <a:pos x="30400" y="267"/>
                </a:cxn>
                <a:cxn ang="0">
                  <a:pos x="0" y="267"/>
                </a:cxn>
                <a:cxn ang="0">
                  <a:pos x="0" y="134"/>
                </a:cxn>
                <a:cxn ang="0">
                  <a:pos x="30400" y="0"/>
                </a:cxn>
                <a:cxn ang="0">
                  <a:pos x="30600" y="200"/>
                </a:cxn>
                <a:cxn ang="0">
                  <a:pos x="30400" y="400"/>
                </a:cxn>
                <a:cxn ang="0">
                  <a:pos x="30200" y="200"/>
                </a:cxn>
                <a:cxn ang="0">
                  <a:pos x="30400" y="0"/>
                </a:cxn>
              </a:cxnLst>
              <a:rect l="0" t="0" r="r" b="b"/>
              <a:pathLst>
                <a:path w="30600" h="400">
                  <a:moveTo>
                    <a:pt x="0" y="134"/>
                  </a:moveTo>
                  <a:lnTo>
                    <a:pt x="30400" y="134"/>
                  </a:lnTo>
                  <a:lnTo>
                    <a:pt x="30400" y="267"/>
                  </a:lnTo>
                  <a:lnTo>
                    <a:pt x="0" y="267"/>
                  </a:lnTo>
                  <a:lnTo>
                    <a:pt x="0" y="134"/>
                  </a:lnTo>
                  <a:close/>
                  <a:moveTo>
                    <a:pt x="30400" y="0"/>
                  </a:moveTo>
                  <a:cubicBezTo>
                    <a:pt x="30511" y="0"/>
                    <a:pt x="30600" y="90"/>
                    <a:pt x="30600" y="200"/>
                  </a:cubicBezTo>
                  <a:cubicBezTo>
                    <a:pt x="30600" y="311"/>
                    <a:pt x="30511" y="400"/>
                    <a:pt x="30400" y="400"/>
                  </a:cubicBezTo>
                  <a:cubicBezTo>
                    <a:pt x="30290" y="400"/>
                    <a:pt x="30200" y="311"/>
                    <a:pt x="30200" y="200"/>
                  </a:cubicBezTo>
                  <a:cubicBezTo>
                    <a:pt x="30200" y="90"/>
                    <a:pt x="30290" y="0"/>
                    <a:pt x="30400" y="0"/>
                  </a:cubicBezTo>
                  <a:close/>
                </a:path>
              </a:pathLst>
            </a:custGeom>
            <a:solidFill>
              <a:srgbClr val="339966"/>
            </a:solidFill>
            <a:ln w="3175">
              <a:solidFill>
                <a:srgbClr val="339966"/>
              </a:solidFill>
              <a:bevel/>
              <a:headEnd/>
              <a:tailEnd/>
            </a:ln>
            <a:effectLst>
              <a:outerShdw dist="102391" dir="1784693" algn="ctr" rotWithShape="0">
                <a:srgbClr val="7E69FB"/>
              </a:outerShdw>
            </a:effectLst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2060" name="Freeform 12">
              <a:extLst>
                <a:ext uri="{FF2B5EF4-FFF2-40B4-BE49-F238E27FC236}">
                  <a16:creationId xmlns:a16="http://schemas.microsoft.com/office/drawing/2014/main" id="{EA952943-ABDF-4919-86AE-8052169AD5C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515" y="1145"/>
              <a:ext cx="119" cy="2157"/>
            </a:xfrm>
            <a:custGeom>
              <a:avLst/>
              <a:gdLst/>
              <a:ahLst/>
              <a:cxnLst>
                <a:cxn ang="0">
                  <a:pos x="267" y="0"/>
                </a:cxn>
                <a:cxn ang="0">
                  <a:pos x="267" y="6400"/>
                </a:cxn>
                <a:cxn ang="0">
                  <a:pos x="134" y="6400"/>
                </a:cxn>
                <a:cxn ang="0">
                  <a:pos x="134" y="0"/>
                </a:cxn>
                <a:cxn ang="0">
                  <a:pos x="267" y="0"/>
                </a:cxn>
                <a:cxn ang="0">
                  <a:pos x="400" y="6400"/>
                </a:cxn>
                <a:cxn ang="0">
                  <a:pos x="200" y="6600"/>
                </a:cxn>
                <a:cxn ang="0">
                  <a:pos x="0" y="6400"/>
                </a:cxn>
                <a:cxn ang="0">
                  <a:pos x="200" y="6200"/>
                </a:cxn>
                <a:cxn ang="0">
                  <a:pos x="400" y="6400"/>
                </a:cxn>
              </a:cxnLst>
              <a:rect l="0" t="0" r="r" b="b"/>
              <a:pathLst>
                <a:path w="400" h="6600">
                  <a:moveTo>
                    <a:pt x="267" y="0"/>
                  </a:moveTo>
                  <a:lnTo>
                    <a:pt x="267" y="6400"/>
                  </a:lnTo>
                  <a:lnTo>
                    <a:pt x="134" y="6400"/>
                  </a:lnTo>
                  <a:lnTo>
                    <a:pt x="134" y="0"/>
                  </a:lnTo>
                  <a:lnTo>
                    <a:pt x="267" y="0"/>
                  </a:lnTo>
                  <a:close/>
                  <a:moveTo>
                    <a:pt x="400" y="6400"/>
                  </a:moveTo>
                  <a:cubicBezTo>
                    <a:pt x="400" y="6511"/>
                    <a:pt x="311" y="6600"/>
                    <a:pt x="200" y="6600"/>
                  </a:cubicBezTo>
                  <a:cubicBezTo>
                    <a:pt x="90" y="6600"/>
                    <a:pt x="0" y="6511"/>
                    <a:pt x="0" y="6400"/>
                  </a:cubicBezTo>
                  <a:cubicBezTo>
                    <a:pt x="0" y="6290"/>
                    <a:pt x="90" y="6200"/>
                    <a:pt x="200" y="6200"/>
                  </a:cubicBezTo>
                  <a:cubicBezTo>
                    <a:pt x="311" y="6200"/>
                    <a:pt x="400" y="6290"/>
                    <a:pt x="400" y="6400"/>
                  </a:cubicBezTo>
                  <a:close/>
                </a:path>
              </a:pathLst>
            </a:custGeom>
            <a:solidFill>
              <a:srgbClr val="339966"/>
            </a:solidFill>
            <a:ln w="3175">
              <a:solidFill>
                <a:srgbClr val="339966"/>
              </a:solidFill>
              <a:bevel/>
              <a:headEnd/>
              <a:tailEnd/>
            </a:ln>
            <a:effectLst>
              <a:outerShdw dist="71842" dir="2700000" algn="ctr" rotWithShape="0">
                <a:srgbClr val="FF99CC"/>
              </a:outerShdw>
            </a:effectLst>
          </p:spPr>
          <p:txBody>
            <a:bodyPr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2055" name="WordArt 14">
              <a:extLst>
                <a:ext uri="{FF2B5EF4-FFF2-40B4-BE49-F238E27FC236}">
                  <a16:creationId xmlns:a16="http://schemas.microsoft.com/office/drawing/2014/main" id="{2D2BC3C1-E726-4144-AA37-4C3E4A5A7EFC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auto">
            <a:xfrm>
              <a:off x="3940" y="2081"/>
              <a:ext cx="9500" cy="46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ru-RU" sz="3600" kern="10" spc="720">
                  <a:ln w="9525">
                    <a:solidFill>
                      <a:srgbClr val="008080"/>
                    </a:solidFill>
                    <a:round/>
                    <a:headEnd/>
                    <a:tailEnd/>
                  </a:ln>
                  <a:solidFill>
                    <a:srgbClr val="008080"/>
                  </a:solidFill>
                  <a:cs typeface="Arial" panose="020B0604020202020204" pitchFamily="34" charset="0"/>
                </a:rPr>
                <a:t>МБДОУ детский сад №33 «Светлячок»»</a:t>
              </a:r>
            </a:p>
          </p:txBody>
        </p:sp>
      </p:grpSp>
    </p:spTree>
  </p:cSld>
  <p:clrMapOvr>
    <a:masterClrMapping/>
  </p:clrMapOvr>
  <p:transition spd="slow" advClick="0" advTm="8689">
    <p:wheel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Содержимое 2" descr="SAM_0639.jpg">
            <a:extLst>
              <a:ext uri="{FF2B5EF4-FFF2-40B4-BE49-F238E27FC236}">
                <a16:creationId xmlns:a16="http://schemas.microsoft.com/office/drawing/2014/main" id="{10716993-0EC2-4703-96A9-F9173E10C58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857250" y="714375"/>
            <a:ext cx="3749675" cy="5000625"/>
          </a:xfrm>
        </p:spPr>
      </p:pic>
      <p:sp>
        <p:nvSpPr>
          <p:cNvPr id="11267" name="TextBox 2">
            <a:extLst>
              <a:ext uri="{FF2B5EF4-FFF2-40B4-BE49-F238E27FC236}">
                <a16:creationId xmlns:a16="http://schemas.microsoft.com/office/drawing/2014/main" id="{1C4FC846-5B09-42D2-8169-014E0F2395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00750" y="857250"/>
            <a:ext cx="2786063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/>
              <a:t>Добрый врач, бывалый врач,</a:t>
            </a:r>
          </a:p>
          <a:p>
            <a:pPr eaLnBrk="1" hangingPunct="1"/>
            <a:endParaRPr lang="ru-RU" altLang="ru-RU"/>
          </a:p>
          <a:p>
            <a:pPr eaLnBrk="1" hangingPunct="1"/>
            <a:r>
              <a:rPr lang="ru-RU" altLang="ru-RU"/>
              <a:t>Чуть услышит детский плач</a:t>
            </a:r>
          </a:p>
          <a:p>
            <a:pPr eaLnBrk="1" hangingPunct="1"/>
            <a:endParaRPr lang="ru-RU" altLang="ru-RU"/>
          </a:p>
          <a:p>
            <a:pPr eaLnBrk="1" hangingPunct="1"/>
            <a:r>
              <a:rPr lang="ru-RU" altLang="ru-RU"/>
              <a:t>В ранний час и в полночь</a:t>
            </a:r>
          </a:p>
          <a:p>
            <a:pPr eaLnBrk="1" hangingPunct="1"/>
            <a:endParaRPr lang="ru-RU" altLang="ru-RU"/>
          </a:p>
          <a:p>
            <a:pPr eaLnBrk="1" hangingPunct="1"/>
            <a:r>
              <a:rPr lang="ru-RU" altLang="ru-RU"/>
              <a:t>Поспешит на помощь</a:t>
            </a:r>
          </a:p>
        </p:txBody>
      </p:sp>
    </p:spTree>
  </p:cSld>
  <p:clrMapOvr>
    <a:masterClrMapping/>
  </p:clrMapOvr>
  <p:transition spd="slow" advClick="0" advTm="11887">
    <p:wheel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Содержимое 2" descr="Фото0926_001.jpg">
            <a:extLst>
              <a:ext uri="{FF2B5EF4-FFF2-40B4-BE49-F238E27FC236}">
                <a16:creationId xmlns:a16="http://schemas.microsoft.com/office/drawing/2014/main" id="{95659DC9-560A-4E0A-94D5-E0E6587E245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760538" y="1600200"/>
            <a:ext cx="5622925" cy="4525963"/>
          </a:xfrm>
        </p:spPr>
      </p:pic>
      <p:sp>
        <p:nvSpPr>
          <p:cNvPr id="12291" name="TextBox 2">
            <a:extLst>
              <a:ext uri="{FF2B5EF4-FFF2-40B4-BE49-F238E27FC236}">
                <a16:creationId xmlns:a16="http://schemas.microsoft.com/office/drawing/2014/main" id="{7EEEAE64-90AF-4ECE-BC41-5AA9D1737C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1688" y="500063"/>
            <a:ext cx="528637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/>
              <a:t>Кто здесь смелый,</a:t>
            </a:r>
          </a:p>
          <a:p>
            <a:pPr eaLnBrk="1" hangingPunct="1"/>
            <a:r>
              <a:rPr lang="ru-RU" altLang="ru-RU"/>
              <a:t>                              Кто здесь ловкий,</a:t>
            </a:r>
          </a:p>
          <a:p>
            <a:pPr eaLnBrk="1" hangingPunct="1"/>
            <a:r>
              <a:rPr lang="ru-RU" altLang="ru-RU"/>
              <a:t>Выходи смелее в круг! Приготовила для деток</a:t>
            </a:r>
          </a:p>
          <a:p>
            <a:pPr eaLnBrk="1" hangingPunct="1"/>
            <a:r>
              <a:rPr lang="ru-RU" altLang="ru-RU"/>
              <a:t>                                  Интересную игру!      </a:t>
            </a:r>
          </a:p>
        </p:txBody>
      </p:sp>
    </p:spTree>
  </p:cSld>
  <p:clrMapOvr>
    <a:masterClrMapping/>
  </p:clrMapOvr>
  <p:transition spd="slow" advClick="0" advTm="10530">
    <p:wheel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Содержимое 3" descr="Фото0960_001.jpg">
            <a:extLst>
              <a:ext uri="{FF2B5EF4-FFF2-40B4-BE49-F238E27FC236}">
                <a16:creationId xmlns:a16="http://schemas.microsoft.com/office/drawing/2014/main" id="{8C4594DB-CFB0-4543-B304-3BE7FB7DD71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909763" y="1600200"/>
            <a:ext cx="5324475" cy="4525963"/>
          </a:xfrm>
        </p:spPr>
      </p:pic>
      <p:sp>
        <p:nvSpPr>
          <p:cNvPr id="13315" name="TextBox 4">
            <a:extLst>
              <a:ext uri="{FF2B5EF4-FFF2-40B4-BE49-F238E27FC236}">
                <a16:creationId xmlns:a16="http://schemas.microsoft.com/office/drawing/2014/main" id="{0A16F80C-3CC8-484F-9397-9CBECBA7AF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428625"/>
            <a:ext cx="3357563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/>
              <a:t>Не боимся холода,</a:t>
            </a:r>
          </a:p>
          <a:p>
            <a:pPr eaLnBrk="1" hangingPunct="1"/>
            <a:r>
              <a:rPr lang="ru-RU" altLang="ru-RU"/>
              <a:t>Не боимся стужи мы!</a:t>
            </a:r>
          </a:p>
          <a:p>
            <a:pPr eaLnBrk="1" hangingPunct="1"/>
            <a:r>
              <a:rPr lang="ru-RU" altLang="ru-RU"/>
              <a:t>Нужно быть здоровыми</a:t>
            </a:r>
          </a:p>
          <a:p>
            <a:pPr eaLnBrk="1" hangingPunct="1"/>
            <a:r>
              <a:rPr lang="ru-RU" altLang="ru-RU"/>
              <a:t>И не быть простуженными</a:t>
            </a:r>
          </a:p>
        </p:txBody>
      </p:sp>
    </p:spTree>
  </p:cSld>
  <p:clrMapOvr>
    <a:masterClrMapping/>
  </p:clrMapOvr>
  <p:transition spd="slow" advClick="0" advTm="11326">
    <p:wheel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Содержимое 2" descr="Фото0942.jpg">
            <a:extLst>
              <a:ext uri="{FF2B5EF4-FFF2-40B4-BE49-F238E27FC236}">
                <a16:creationId xmlns:a16="http://schemas.microsoft.com/office/drawing/2014/main" id="{A915FA1A-4290-4AF4-880A-4ADAAF2B1AC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643063" y="928688"/>
            <a:ext cx="5772150" cy="4525962"/>
          </a:xfrm>
        </p:spPr>
      </p:pic>
      <p:sp>
        <p:nvSpPr>
          <p:cNvPr id="14339" name="TextBox 2">
            <a:extLst>
              <a:ext uri="{FF2B5EF4-FFF2-40B4-BE49-F238E27FC236}">
                <a16:creationId xmlns:a16="http://schemas.microsoft.com/office/drawing/2014/main" id="{ED9E9A81-10B0-4273-A3C2-E3B43BB7D5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57313" y="357188"/>
            <a:ext cx="7072312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/>
              <a:t>                        Люди с самого рожденья</a:t>
            </a:r>
          </a:p>
          <a:p>
            <a:pPr eaLnBrk="1" hangingPunct="1"/>
            <a:r>
              <a:rPr lang="ru-RU" altLang="ru-RU"/>
              <a:t>                    жить не могут без движенья</a:t>
            </a:r>
          </a:p>
        </p:txBody>
      </p:sp>
    </p:spTree>
  </p:cSld>
  <p:clrMapOvr>
    <a:masterClrMapping/>
  </p:clrMapOvr>
  <p:transition spd="slow" advClick="0" advTm="9064">
    <p:wheel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Содержимое 2" descr="Фото0891_001.jpg">
            <a:extLst>
              <a:ext uri="{FF2B5EF4-FFF2-40B4-BE49-F238E27FC236}">
                <a16:creationId xmlns:a16="http://schemas.microsoft.com/office/drawing/2014/main" id="{97EF72E9-2145-4AEE-9B90-66BF104B01B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 rot="20714577">
            <a:off x="857250" y="1285875"/>
            <a:ext cx="3394075" cy="4525963"/>
          </a:xfrm>
        </p:spPr>
      </p:pic>
      <p:sp>
        <p:nvSpPr>
          <p:cNvPr id="15363" name="TextBox 2">
            <a:extLst>
              <a:ext uri="{FF2B5EF4-FFF2-40B4-BE49-F238E27FC236}">
                <a16:creationId xmlns:a16="http://schemas.microsoft.com/office/drawing/2014/main" id="{1286C05E-06D6-45BB-ACDD-13B3593991E4}"/>
              </a:ext>
            </a:extLst>
          </p:cNvPr>
          <p:cNvSpPr txBox="1">
            <a:spLocks noChangeArrowheads="1"/>
          </p:cNvSpPr>
          <p:nvPr/>
        </p:nvSpPr>
        <p:spPr bwMode="auto">
          <a:xfrm rot="501016">
            <a:off x="5245100" y="1981200"/>
            <a:ext cx="34925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/>
              <a:t>Мы расчёски в руки взяли,</a:t>
            </a:r>
          </a:p>
          <a:p>
            <a:pPr eaLnBrk="1" hangingPunct="1"/>
            <a:endParaRPr lang="ru-RU" altLang="ru-RU"/>
          </a:p>
          <a:p>
            <a:pPr eaLnBrk="1" hangingPunct="1"/>
            <a:r>
              <a:rPr lang="ru-RU" altLang="ru-RU"/>
              <a:t> всех ребяток причесали. И</a:t>
            </a:r>
          </a:p>
          <a:p>
            <a:pPr eaLnBrk="1" hangingPunct="1"/>
            <a:endParaRPr lang="ru-RU" altLang="ru-RU"/>
          </a:p>
          <a:p>
            <a:pPr eaLnBrk="1" hangingPunct="1"/>
            <a:endParaRPr lang="ru-RU" altLang="ru-RU"/>
          </a:p>
          <a:p>
            <a:pPr eaLnBrk="1" hangingPunct="1"/>
            <a:r>
              <a:rPr lang="ru-RU" altLang="ru-RU"/>
              <a:t> причёски у нас получились </a:t>
            </a:r>
          </a:p>
          <a:p>
            <a:pPr eaLnBrk="1" hangingPunct="1"/>
            <a:endParaRPr lang="ru-RU" altLang="ru-RU"/>
          </a:p>
          <a:p>
            <a:pPr eaLnBrk="1" hangingPunct="1"/>
            <a:r>
              <a:rPr lang="ru-RU" altLang="ru-RU"/>
              <a:t>просто класс!</a:t>
            </a:r>
          </a:p>
        </p:txBody>
      </p:sp>
    </p:spTree>
  </p:cSld>
  <p:clrMapOvr>
    <a:masterClrMapping/>
  </p:clrMapOvr>
  <p:transition spd="slow" advClick="0" advTm="10140">
    <p:wheel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Содержимое 3" descr="Фото0888_001.jpg">
            <a:extLst>
              <a:ext uri="{FF2B5EF4-FFF2-40B4-BE49-F238E27FC236}">
                <a16:creationId xmlns:a16="http://schemas.microsoft.com/office/drawing/2014/main" id="{0F4177AB-3F61-4EE8-AF6C-35481985D5D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981200" y="1600200"/>
            <a:ext cx="5181600" cy="4525963"/>
          </a:xfrm>
        </p:spPr>
      </p:pic>
      <p:sp>
        <p:nvSpPr>
          <p:cNvPr id="16387" name="TextBox 2">
            <a:extLst>
              <a:ext uri="{FF2B5EF4-FFF2-40B4-BE49-F238E27FC236}">
                <a16:creationId xmlns:a16="http://schemas.microsoft.com/office/drawing/2014/main" id="{A9420B70-8081-4410-95D7-E801F74192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8750" y="214313"/>
            <a:ext cx="66436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/>
              <a:t>     Знают взрослые и дети сон полезен всем на свете!</a:t>
            </a:r>
          </a:p>
        </p:txBody>
      </p:sp>
    </p:spTree>
  </p:cSld>
  <p:clrMapOvr>
    <a:masterClrMapping/>
  </p:clrMapOvr>
  <p:transition spd="slow" advClick="0" advTm="9578">
    <p:wheel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Содержимое 2" descr="SAM_0592.jpg">
            <a:extLst>
              <a:ext uri="{FF2B5EF4-FFF2-40B4-BE49-F238E27FC236}">
                <a16:creationId xmlns:a16="http://schemas.microsoft.com/office/drawing/2014/main" id="{21BF6781-9DE2-4DF1-967D-87D40C2A0F4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909763" y="1600200"/>
            <a:ext cx="5324475" cy="4525963"/>
          </a:xfrm>
        </p:spPr>
      </p:pic>
      <p:sp>
        <p:nvSpPr>
          <p:cNvPr id="17411" name="TextBox 2">
            <a:extLst>
              <a:ext uri="{FF2B5EF4-FFF2-40B4-BE49-F238E27FC236}">
                <a16:creationId xmlns:a16="http://schemas.microsoft.com/office/drawing/2014/main" id="{7A692351-23F0-4478-B39E-C30C45C33C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4438" y="0"/>
            <a:ext cx="6786562" cy="147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/>
              <a:t>Каждую клеточку тела нужно понять,</a:t>
            </a:r>
          </a:p>
          <a:p>
            <a:pPr eaLnBrk="1" hangingPunct="1"/>
            <a:r>
              <a:rPr lang="ru-RU" altLang="ru-RU"/>
              <a:t>Пользоваться умело и охранять.</a:t>
            </a:r>
          </a:p>
          <a:p>
            <a:pPr eaLnBrk="1" hangingPunct="1"/>
            <a:r>
              <a:rPr lang="ru-RU" altLang="ru-RU"/>
              <a:t>Пусть будет взор ясным.</a:t>
            </a:r>
          </a:p>
          <a:p>
            <a:pPr eaLnBrk="1" hangingPunct="1"/>
            <a:r>
              <a:rPr lang="ru-RU" altLang="ru-RU"/>
              <a:t>Пусть будет слух тонким.</a:t>
            </a:r>
          </a:p>
          <a:p>
            <a:pPr eaLnBrk="1" hangingPunct="1"/>
            <a:r>
              <a:rPr lang="ru-RU" altLang="ru-RU"/>
              <a:t>Голоса звук пусть будет звонким.</a:t>
            </a:r>
          </a:p>
        </p:txBody>
      </p:sp>
    </p:spTree>
  </p:cSld>
  <p:clrMapOvr>
    <a:masterClrMapping/>
  </p:clrMapOvr>
  <p:transition spd="slow" advClick="0" advTm="18206">
    <p:wheel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Содержимое 3" descr="P1030299.JPG">
            <a:extLst>
              <a:ext uri="{FF2B5EF4-FFF2-40B4-BE49-F238E27FC236}">
                <a16:creationId xmlns:a16="http://schemas.microsoft.com/office/drawing/2014/main" id="{783EB272-AEED-4FC2-8704-05E189D904D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 rot="21171994">
            <a:off x="714375" y="1643063"/>
            <a:ext cx="4464050" cy="4525962"/>
          </a:xfrm>
        </p:spPr>
      </p:pic>
      <p:sp>
        <p:nvSpPr>
          <p:cNvPr id="18435" name="TextBox 3">
            <a:extLst>
              <a:ext uri="{FF2B5EF4-FFF2-40B4-BE49-F238E27FC236}">
                <a16:creationId xmlns:a16="http://schemas.microsoft.com/office/drawing/2014/main" id="{EB87733F-BA09-404B-BC7C-02AAA793DFB1}"/>
              </a:ext>
            </a:extLst>
          </p:cNvPr>
          <p:cNvSpPr txBox="1">
            <a:spLocks noChangeArrowheads="1"/>
          </p:cNvSpPr>
          <p:nvPr/>
        </p:nvSpPr>
        <p:spPr bwMode="auto">
          <a:xfrm rot="391640">
            <a:off x="5391150" y="1962150"/>
            <a:ext cx="3214688" cy="20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/>
              <a:t>Мы не бываем грустными</a:t>
            </a:r>
          </a:p>
          <a:p>
            <a:pPr eaLnBrk="1" hangingPunct="1"/>
            <a:endParaRPr lang="ru-RU" altLang="ru-RU"/>
          </a:p>
          <a:p>
            <a:pPr eaLnBrk="1" hangingPunct="1"/>
            <a:r>
              <a:rPr lang="ru-RU" altLang="ru-RU"/>
              <a:t>И не бываем хмурыми</a:t>
            </a:r>
          </a:p>
          <a:p>
            <a:pPr eaLnBrk="1" hangingPunct="1"/>
            <a:r>
              <a:rPr lang="ru-RU" altLang="ru-RU"/>
              <a:t> </a:t>
            </a:r>
          </a:p>
          <a:p>
            <a:pPr eaLnBrk="1" hangingPunct="1"/>
            <a:r>
              <a:rPr lang="ru-RU" altLang="ru-RU"/>
              <a:t>Всё потому, что любим</a:t>
            </a:r>
          </a:p>
          <a:p>
            <a:pPr eaLnBrk="1" hangingPunct="1"/>
            <a:endParaRPr lang="ru-RU" altLang="ru-RU"/>
          </a:p>
          <a:p>
            <a:pPr eaLnBrk="1" hangingPunct="1"/>
            <a:r>
              <a:rPr lang="ru-RU" altLang="ru-RU"/>
              <a:t>Мы спорт и физкультуру!</a:t>
            </a:r>
          </a:p>
        </p:txBody>
      </p:sp>
    </p:spTree>
  </p:cSld>
  <p:clrMapOvr>
    <a:masterClrMapping/>
  </p:clrMapOvr>
  <p:transition spd="slow" advClick="0" advTm="13229">
    <p:wheel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Содержимое 3" descr="P1030306.JPG">
            <a:extLst>
              <a:ext uri="{FF2B5EF4-FFF2-40B4-BE49-F238E27FC236}">
                <a16:creationId xmlns:a16="http://schemas.microsoft.com/office/drawing/2014/main" id="{D1F81295-FC9A-4489-AE39-4D54BA05F60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 rot="21313361">
            <a:off x="895350" y="1455738"/>
            <a:ext cx="4249738" cy="4525962"/>
          </a:xfrm>
        </p:spPr>
      </p:pic>
      <p:sp>
        <p:nvSpPr>
          <p:cNvPr id="19459" name="TextBox 2">
            <a:extLst>
              <a:ext uri="{FF2B5EF4-FFF2-40B4-BE49-F238E27FC236}">
                <a16:creationId xmlns:a16="http://schemas.microsoft.com/office/drawing/2014/main" id="{C491AC20-0568-490D-BE5B-F15218DBF7CA}"/>
              </a:ext>
            </a:extLst>
          </p:cNvPr>
          <p:cNvSpPr txBox="1">
            <a:spLocks noChangeArrowheads="1"/>
          </p:cNvSpPr>
          <p:nvPr/>
        </p:nvSpPr>
        <p:spPr bwMode="auto">
          <a:xfrm rot="593251">
            <a:off x="5532438" y="2044700"/>
            <a:ext cx="3214687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/>
              <a:t>Чтоб расти и закалятся</a:t>
            </a:r>
          </a:p>
          <a:p>
            <a:pPr eaLnBrk="1" hangingPunct="1"/>
            <a:endParaRPr lang="ru-RU" altLang="ru-RU"/>
          </a:p>
          <a:p>
            <a:pPr eaLnBrk="1" hangingPunct="1"/>
            <a:endParaRPr lang="ru-RU" altLang="ru-RU"/>
          </a:p>
          <a:p>
            <a:pPr eaLnBrk="1" hangingPunct="1"/>
            <a:r>
              <a:rPr lang="ru-RU" altLang="ru-RU"/>
              <a:t>Не по дням, а по часам</a:t>
            </a:r>
          </a:p>
          <a:p>
            <a:pPr eaLnBrk="1" hangingPunct="1"/>
            <a:endParaRPr lang="ru-RU" altLang="ru-RU"/>
          </a:p>
          <a:p>
            <a:pPr eaLnBrk="1" hangingPunct="1"/>
            <a:r>
              <a:rPr lang="ru-RU" altLang="ru-RU"/>
              <a:t>Физкультурой заниматься</a:t>
            </a:r>
          </a:p>
          <a:p>
            <a:pPr eaLnBrk="1" hangingPunct="1"/>
            <a:endParaRPr lang="ru-RU" altLang="ru-RU"/>
          </a:p>
          <a:p>
            <a:pPr eaLnBrk="1" hangingPunct="1"/>
            <a:r>
              <a:rPr lang="ru-RU" altLang="ru-RU"/>
              <a:t>Заниматься надо нам!</a:t>
            </a:r>
          </a:p>
        </p:txBody>
      </p:sp>
    </p:spTree>
  </p:cSld>
  <p:clrMapOvr>
    <a:masterClrMapping/>
  </p:clrMapOvr>
  <p:transition spd="slow" advClick="0" advTm="11356">
    <p:wheel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Содержимое 3" descr="P1030314.JPG">
            <a:extLst>
              <a:ext uri="{FF2B5EF4-FFF2-40B4-BE49-F238E27FC236}">
                <a16:creationId xmlns:a16="http://schemas.microsoft.com/office/drawing/2014/main" id="{26D7A65B-CF71-4D30-861C-5050FD701C5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714500" y="1600200"/>
            <a:ext cx="5875338" cy="4406900"/>
          </a:xfrm>
        </p:spPr>
      </p:pic>
      <p:sp>
        <p:nvSpPr>
          <p:cNvPr id="20483" name="TextBox 4">
            <a:extLst>
              <a:ext uri="{FF2B5EF4-FFF2-40B4-BE49-F238E27FC236}">
                <a16:creationId xmlns:a16="http://schemas.microsoft.com/office/drawing/2014/main" id="{9AD9E9CF-5892-41DD-82E9-9AB452738E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0125" y="142875"/>
            <a:ext cx="7358063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/>
              <a:t>                    Дети купаются в солнечном свете</a:t>
            </a:r>
          </a:p>
          <a:p>
            <a:pPr eaLnBrk="1" hangingPunct="1"/>
            <a:r>
              <a:rPr lang="ru-RU" altLang="ru-RU"/>
              <a:t>                    Смотрят как месяц сияет вдали</a:t>
            </a:r>
          </a:p>
          <a:p>
            <a:pPr eaLnBrk="1" hangingPunct="1"/>
            <a:r>
              <a:rPr lang="ru-RU" altLang="ru-RU"/>
              <a:t>                        В мире везде одинаковы дети</a:t>
            </a:r>
          </a:p>
          <a:p>
            <a:pPr eaLnBrk="1" hangingPunct="1"/>
            <a:r>
              <a:rPr lang="ru-RU" altLang="ru-RU"/>
              <a:t>              Радостный мир нужен детям земли! </a:t>
            </a:r>
          </a:p>
        </p:txBody>
      </p:sp>
    </p:spTree>
  </p:cSld>
  <p:clrMapOvr>
    <a:masterClrMapping/>
  </p:clrMapOvr>
  <p:transition spd="slow" advClick="0" advTm="12199">
    <p:wheel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Содержимое 3" descr="SAM_0629.jpg">
            <a:extLst>
              <a:ext uri="{FF2B5EF4-FFF2-40B4-BE49-F238E27FC236}">
                <a16:creationId xmlns:a16="http://schemas.microsoft.com/office/drawing/2014/main" id="{E59D0047-1DFD-43C6-9066-5667E8CA24E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071563" y="1643063"/>
            <a:ext cx="3714750" cy="4525962"/>
          </a:xfrm>
        </p:spPr>
      </p:pic>
      <p:sp>
        <p:nvSpPr>
          <p:cNvPr id="3075" name="TextBox 2">
            <a:extLst>
              <a:ext uri="{FF2B5EF4-FFF2-40B4-BE49-F238E27FC236}">
                <a16:creationId xmlns:a16="http://schemas.microsoft.com/office/drawing/2014/main" id="{B7CDDD99-C5ED-4CC7-8116-EA2AEF795F09}"/>
              </a:ext>
            </a:extLst>
          </p:cNvPr>
          <p:cNvSpPr txBox="1">
            <a:spLocks noChangeArrowheads="1"/>
          </p:cNvSpPr>
          <p:nvPr/>
        </p:nvSpPr>
        <p:spPr bwMode="auto">
          <a:xfrm rot="467612">
            <a:off x="5572125" y="1571625"/>
            <a:ext cx="3143250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/>
              <a:t>В путь дорогу собирайся,</a:t>
            </a:r>
          </a:p>
          <a:p>
            <a:pPr eaLnBrk="1" hangingPunct="1"/>
            <a:r>
              <a:rPr lang="ru-RU" altLang="ru-RU"/>
              <a:t>За здоровьем отправляйся</a:t>
            </a:r>
          </a:p>
          <a:p>
            <a:pPr eaLnBrk="1" hangingPunct="1"/>
            <a:r>
              <a:rPr lang="ru-RU" altLang="ru-RU"/>
              <a:t>Рано утром просыпайся,</a:t>
            </a:r>
          </a:p>
          <a:p>
            <a:pPr eaLnBrk="1" hangingPunct="1"/>
            <a:r>
              <a:rPr lang="ru-RU" altLang="ru-RU"/>
              <a:t>Себе людям улыбайся,</a:t>
            </a:r>
          </a:p>
          <a:p>
            <a:pPr eaLnBrk="1" hangingPunct="1"/>
            <a:r>
              <a:rPr lang="ru-RU" altLang="ru-RU"/>
              <a:t>Ты зарядкой занимайся,</a:t>
            </a:r>
          </a:p>
          <a:p>
            <a:pPr eaLnBrk="1" hangingPunct="1"/>
            <a:r>
              <a:rPr lang="ru-RU" altLang="ru-RU"/>
              <a:t>Обливайся, вытирайся,</a:t>
            </a:r>
          </a:p>
          <a:p>
            <a:pPr eaLnBrk="1" hangingPunct="1"/>
            <a:r>
              <a:rPr lang="ru-RU" altLang="ru-RU"/>
              <a:t>Всегда правильно питайся, Аккуратно одевайся,</a:t>
            </a:r>
          </a:p>
          <a:p>
            <a:pPr eaLnBrk="1" hangingPunct="1"/>
            <a:r>
              <a:rPr lang="ru-RU" altLang="ru-RU"/>
              <a:t>В детский садик отправляйся!</a:t>
            </a:r>
          </a:p>
        </p:txBody>
      </p:sp>
    </p:spTree>
  </p:cSld>
  <p:clrMapOvr>
    <a:masterClrMapping/>
  </p:clrMapOvr>
  <p:transition spd="slow" advClick="0" advTm="20654">
    <p:wheel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Заголовок 1">
            <a:extLst>
              <a:ext uri="{FF2B5EF4-FFF2-40B4-BE49-F238E27FC236}">
                <a16:creationId xmlns:a16="http://schemas.microsoft.com/office/drawing/2014/main" id="{2F3A131B-6230-4C67-89CA-BE7313FDE5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Кодекс здоровья</a:t>
            </a:r>
          </a:p>
        </p:txBody>
      </p:sp>
      <p:sp>
        <p:nvSpPr>
          <p:cNvPr id="21507" name="TextBox 3">
            <a:extLst>
              <a:ext uri="{FF2B5EF4-FFF2-40B4-BE49-F238E27FC236}">
                <a16:creationId xmlns:a16="http://schemas.microsoft.com/office/drawing/2014/main" id="{8FB0A97C-699B-4239-8D67-B7C08B125775}"/>
              </a:ext>
            </a:extLst>
          </p:cNvPr>
          <p:cNvSpPr txBox="1">
            <a:spLocks noChangeArrowheads="1"/>
          </p:cNvSpPr>
          <p:nvPr/>
        </p:nvSpPr>
        <p:spPr bwMode="auto">
          <a:xfrm rot="-296013">
            <a:off x="646113" y="1685925"/>
            <a:ext cx="3568700" cy="4246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 typeface="Arial" panose="020B0604020202020204" pitchFamily="34" charset="0"/>
              <a:buChar char="•"/>
            </a:pPr>
            <a:r>
              <a:rPr lang="ru-RU" altLang="ru-RU"/>
              <a:t>Здоровье- не только физическая сила, но и душевное равновесие.</a:t>
            </a:r>
          </a:p>
          <a:p>
            <a:pPr eaLnBrk="1" hangingPunct="1"/>
            <a:endParaRPr lang="ru-RU" altLang="ru-RU"/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ru-RU" altLang="ru-RU"/>
              <a:t>Здоровье-это стиль и образ твоей жизни.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ru-RU" altLang="ru-RU"/>
              <a:t>Хочешь быть здоровым- подружись с физкультурой, </a:t>
            </a:r>
          </a:p>
          <a:p>
            <a:pPr eaLnBrk="1" hangingPunct="1"/>
            <a:r>
              <a:rPr lang="ru-RU" altLang="ru-RU"/>
              <a:t>чистым воздухом и здоровой пищей.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ru-RU" altLang="ru-RU"/>
              <a:t>Семья- наша опора и наше счастье: делай в семье так, чтобы каждый член семьи чувствовал  свою нужность и зависимость друг от друга.</a:t>
            </a:r>
          </a:p>
        </p:txBody>
      </p:sp>
      <p:sp>
        <p:nvSpPr>
          <p:cNvPr id="21508" name="TextBox 4">
            <a:extLst>
              <a:ext uri="{FF2B5EF4-FFF2-40B4-BE49-F238E27FC236}">
                <a16:creationId xmlns:a16="http://schemas.microsoft.com/office/drawing/2014/main" id="{23275534-E291-430E-AF20-8FB33D575F40}"/>
              </a:ext>
            </a:extLst>
          </p:cNvPr>
          <p:cNvSpPr txBox="1">
            <a:spLocks noChangeArrowheads="1"/>
          </p:cNvSpPr>
          <p:nvPr/>
        </p:nvSpPr>
        <p:spPr bwMode="auto">
          <a:xfrm rot="186052">
            <a:off x="5072063" y="1349375"/>
            <a:ext cx="3575050" cy="4246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 typeface="Arial" panose="020B0604020202020204" pitchFamily="34" charset="0"/>
              <a:buChar char="•"/>
            </a:pPr>
            <a:r>
              <a:rPr lang="ru-RU" altLang="ru-RU"/>
              <a:t>Люби нашу землю- </a:t>
            </a:r>
          </a:p>
          <a:p>
            <a:pPr eaLnBrk="1" hangingPunct="1"/>
            <a:r>
              <a:rPr lang="ru-RU" altLang="ru-RU"/>
              <a:t>мать и кормилицу, бережно относись к ней и ко всему живому,</a:t>
            </a:r>
          </a:p>
          <a:p>
            <a:pPr eaLnBrk="1" hangingPunct="1"/>
            <a:r>
              <a:rPr lang="ru-RU" altLang="ru-RU"/>
              <a:t>чему она дала жизнь.</a:t>
            </a:r>
          </a:p>
          <a:p>
            <a:pPr eaLnBrk="1" hangingPunct="1"/>
            <a:endParaRPr lang="ru-RU" altLang="ru-RU"/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ru-RU" altLang="ru-RU"/>
              <a:t> Хочешь жить - люби жизнь! </a:t>
            </a:r>
          </a:p>
          <a:p>
            <a:pPr eaLnBrk="1" hangingPunct="1"/>
            <a:endParaRPr lang="ru-RU" altLang="ru-RU"/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ru-RU" altLang="ru-RU"/>
              <a:t>Здоровье- наш капитал.</a:t>
            </a:r>
          </a:p>
          <a:p>
            <a:pPr eaLnBrk="1" hangingPunct="1"/>
            <a:r>
              <a:rPr lang="ru-RU" altLang="ru-RU"/>
              <a:t> Его можно увеличить, его можно </a:t>
            </a:r>
          </a:p>
          <a:p>
            <a:pPr eaLnBrk="1" hangingPunct="1"/>
            <a:r>
              <a:rPr lang="ru-RU" altLang="ru-RU"/>
              <a:t>и прокутить.</a:t>
            </a:r>
          </a:p>
          <a:p>
            <a:pPr eaLnBrk="1" hangingPunct="1"/>
            <a:endParaRPr lang="ru-RU" altLang="ru-RU"/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ru-RU" altLang="ru-RU"/>
              <a:t>Хочешь быть здоровым – будь им!</a:t>
            </a:r>
          </a:p>
        </p:txBody>
      </p:sp>
    </p:spTree>
  </p:cSld>
  <p:clrMapOvr>
    <a:masterClrMapping/>
  </p:clrMapOvr>
  <p:transition spd="slow" advClick="0" advTm="52916">
    <p:whee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Содержимое 3" descr="26281_5efbb65a__5efbb65a_middle.jpg">
            <a:extLst>
              <a:ext uri="{FF2B5EF4-FFF2-40B4-BE49-F238E27FC236}">
                <a16:creationId xmlns:a16="http://schemas.microsoft.com/office/drawing/2014/main" id="{B581C5E7-B5E8-4CDF-A14A-F762F9A495F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638300" y="1652588"/>
            <a:ext cx="5867400" cy="4419600"/>
          </a:xfrm>
        </p:spPr>
      </p:pic>
      <p:sp>
        <p:nvSpPr>
          <p:cNvPr id="4099" name="TextBox 5">
            <a:extLst>
              <a:ext uri="{FF2B5EF4-FFF2-40B4-BE49-F238E27FC236}">
                <a16:creationId xmlns:a16="http://schemas.microsoft.com/office/drawing/2014/main" id="{30C5AB9D-F5BD-430D-91B0-788C44DDF0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19250" y="190500"/>
            <a:ext cx="6357938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/>
              <a:t>Мы живём в стране большой, щедрой и богатой!</a:t>
            </a:r>
          </a:p>
          <a:p>
            <a:pPr eaLnBrk="1" hangingPunct="1"/>
            <a:r>
              <a:rPr lang="ru-RU" altLang="ru-RU"/>
              <a:t>И не жалко ничего ей для вас ,ребята!</a:t>
            </a:r>
          </a:p>
          <a:p>
            <a:pPr eaLnBrk="1" hangingPunct="1"/>
            <a:r>
              <a:rPr lang="ru-RU" altLang="ru-RU"/>
              <a:t>Стадионы новые дарят вам не зря!</a:t>
            </a:r>
          </a:p>
          <a:p>
            <a:pPr eaLnBrk="1" hangingPunct="1"/>
            <a:r>
              <a:rPr lang="ru-RU" altLang="ru-RU"/>
              <a:t>Чтобы вы здоровыми выросли друзья!</a:t>
            </a:r>
          </a:p>
          <a:p>
            <a:pPr eaLnBrk="1" hangingPunct="1"/>
            <a:r>
              <a:rPr lang="ru-RU" altLang="ru-RU"/>
              <a:t>Чтобы каждый стал смелей</a:t>
            </a:r>
          </a:p>
          <a:p>
            <a:pPr eaLnBrk="1" hangingPunct="1"/>
            <a:r>
              <a:rPr lang="ru-RU" altLang="ru-RU"/>
              <a:t>И хорошими делами помогал стране своей!</a:t>
            </a:r>
          </a:p>
        </p:txBody>
      </p:sp>
    </p:spTree>
  </p:cSld>
  <p:clrMapOvr>
    <a:masterClrMapping/>
  </p:clrMapOvr>
  <p:transition spd="slow" advClick="0" advTm="17582">
    <p:wheel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>
            <a:extLst>
              <a:ext uri="{FF2B5EF4-FFF2-40B4-BE49-F238E27FC236}">
                <a16:creationId xmlns:a16="http://schemas.microsoft.com/office/drawing/2014/main" id="{5815FE18-6FBB-4EB6-9C45-932BD4BE8B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ru-RU" altLang="ru-RU" sz="1600">
                <a:latin typeface="Calibri" panose="020F0502020204030204" pitchFamily="34" charset="0"/>
              </a:rPr>
            </a:br>
            <a:br>
              <a:rPr lang="ru-RU" altLang="ru-RU" sz="1600">
                <a:latin typeface="Calibri" panose="020F0502020204030204" pitchFamily="34" charset="0"/>
              </a:rPr>
            </a:br>
            <a:endParaRPr lang="ru-RU" altLang="ru-RU" sz="1600"/>
          </a:p>
        </p:txBody>
      </p:sp>
      <p:pic>
        <p:nvPicPr>
          <p:cNvPr id="5123" name="Содержимое 3" descr="SAM_0633.jpg">
            <a:extLst>
              <a:ext uri="{FF2B5EF4-FFF2-40B4-BE49-F238E27FC236}">
                <a16:creationId xmlns:a16="http://schemas.microsoft.com/office/drawing/2014/main" id="{51B9E884-4DDB-4D09-813C-9B84E5B67B4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2211388" y="1600200"/>
            <a:ext cx="4721225" cy="4525963"/>
          </a:xfrm>
        </p:spPr>
      </p:pic>
      <p:sp>
        <p:nvSpPr>
          <p:cNvPr id="5124" name="TextBox 3">
            <a:extLst>
              <a:ext uri="{FF2B5EF4-FFF2-40B4-BE49-F238E27FC236}">
                <a16:creationId xmlns:a16="http://schemas.microsoft.com/office/drawing/2014/main" id="{C940DED0-CBE6-4494-9867-8D4245B99A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28875" y="357188"/>
            <a:ext cx="4214813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/>
              <a:t>Нас сегодня свежий ветер</a:t>
            </a:r>
          </a:p>
          <a:p>
            <a:pPr eaLnBrk="1" hangingPunct="1"/>
            <a:r>
              <a:rPr lang="ru-RU" altLang="ru-RU"/>
              <a:t>Утром рано разбудил,</a:t>
            </a:r>
          </a:p>
          <a:p>
            <a:pPr eaLnBrk="1" hangingPunct="1"/>
            <a:r>
              <a:rPr lang="ru-RU" altLang="ru-RU"/>
              <a:t>На весёлую зарядку </a:t>
            </a:r>
          </a:p>
          <a:p>
            <a:pPr eaLnBrk="1" hangingPunct="1"/>
            <a:r>
              <a:rPr lang="ru-RU" altLang="ru-RU"/>
              <a:t>Лучик солнца проводил!</a:t>
            </a:r>
          </a:p>
        </p:txBody>
      </p:sp>
    </p:spTree>
  </p:cSld>
  <p:clrMapOvr>
    <a:masterClrMapping/>
  </p:clrMapOvr>
  <p:transition spd="slow" advClick="0" advTm="13042">
    <p:wheel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Содержимое 3" descr="SAM_0595.jpg">
            <a:extLst>
              <a:ext uri="{FF2B5EF4-FFF2-40B4-BE49-F238E27FC236}">
                <a16:creationId xmlns:a16="http://schemas.microsoft.com/office/drawing/2014/main" id="{E82EE343-BEB5-4B2C-875E-00BAE59C5FE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 rot="20937443">
            <a:off x="857250" y="1571625"/>
            <a:ext cx="3622675" cy="4525963"/>
          </a:xfrm>
        </p:spPr>
      </p:pic>
      <p:sp>
        <p:nvSpPr>
          <p:cNvPr id="6147" name="TextBox 6">
            <a:extLst>
              <a:ext uri="{FF2B5EF4-FFF2-40B4-BE49-F238E27FC236}">
                <a16:creationId xmlns:a16="http://schemas.microsoft.com/office/drawing/2014/main" id="{9EA3EF47-DB2B-4088-B8CA-2BEB4B801393}"/>
              </a:ext>
            </a:extLst>
          </p:cNvPr>
          <p:cNvSpPr txBox="1">
            <a:spLocks noChangeArrowheads="1"/>
          </p:cNvSpPr>
          <p:nvPr/>
        </p:nvSpPr>
        <p:spPr bwMode="auto">
          <a:xfrm rot="436685">
            <a:off x="5114925" y="2138363"/>
            <a:ext cx="3429000" cy="2030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/>
              <a:t>Умываемся мы быстро,</a:t>
            </a:r>
          </a:p>
          <a:p>
            <a:pPr eaLnBrk="1" hangingPunct="1"/>
            <a:endParaRPr lang="ru-RU" altLang="ru-RU"/>
          </a:p>
          <a:p>
            <a:pPr eaLnBrk="1" hangingPunct="1"/>
            <a:r>
              <a:rPr lang="ru-RU" altLang="ru-RU"/>
              <a:t>Вытираемся мы чисто!</a:t>
            </a:r>
          </a:p>
          <a:p>
            <a:pPr eaLnBrk="1" hangingPunct="1"/>
            <a:endParaRPr lang="ru-RU" altLang="ru-RU"/>
          </a:p>
          <a:p>
            <a:pPr eaLnBrk="1" hangingPunct="1"/>
            <a:r>
              <a:rPr lang="ru-RU" altLang="ru-RU"/>
              <a:t>Так опрятны, аккуратны,</a:t>
            </a:r>
          </a:p>
          <a:p>
            <a:pPr eaLnBrk="1" hangingPunct="1"/>
            <a:endParaRPr lang="ru-RU" altLang="ru-RU"/>
          </a:p>
          <a:p>
            <a:pPr eaLnBrk="1" hangingPunct="1"/>
            <a:r>
              <a:rPr lang="ru-RU" altLang="ru-RU"/>
              <a:t>Что смотреть на нас приятно.</a:t>
            </a:r>
          </a:p>
        </p:txBody>
      </p:sp>
    </p:spTree>
  </p:cSld>
  <p:clrMapOvr>
    <a:masterClrMapping/>
  </p:clrMapOvr>
  <p:transition spd="slow" advClick="0" advTm="9297">
    <p:wheel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Содержимое 3" descr="P1030281.JPG">
            <a:extLst>
              <a:ext uri="{FF2B5EF4-FFF2-40B4-BE49-F238E27FC236}">
                <a16:creationId xmlns:a16="http://schemas.microsoft.com/office/drawing/2014/main" id="{A4B739FD-101A-463D-ABD5-EAE74679525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125538" y="1600200"/>
            <a:ext cx="6892925" cy="4525963"/>
          </a:xfrm>
        </p:spPr>
      </p:pic>
      <p:sp>
        <p:nvSpPr>
          <p:cNvPr id="7171" name="TextBox 4">
            <a:extLst>
              <a:ext uri="{FF2B5EF4-FFF2-40B4-BE49-F238E27FC236}">
                <a16:creationId xmlns:a16="http://schemas.microsoft.com/office/drawing/2014/main" id="{2177264E-BD17-4D12-BC8E-A65857FE1B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7250" y="714375"/>
            <a:ext cx="76438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/>
              <a:t>Мы  клеили и вырезали и ни сколько не устали.</a:t>
            </a:r>
          </a:p>
        </p:txBody>
      </p:sp>
    </p:spTree>
  </p:cSld>
  <p:clrMapOvr>
    <a:masterClrMapping/>
  </p:clrMapOvr>
  <p:transition spd="slow" advClick="0" advTm="7832">
    <p:wheel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Содержимое 3" descr="SAM_0652.jpg">
            <a:extLst>
              <a:ext uri="{FF2B5EF4-FFF2-40B4-BE49-F238E27FC236}">
                <a16:creationId xmlns:a16="http://schemas.microsoft.com/office/drawing/2014/main" id="{3DB10477-B5A3-41E3-9016-3813BB8555A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554163" y="1600200"/>
            <a:ext cx="6035675" cy="4525963"/>
          </a:xfrm>
        </p:spPr>
      </p:pic>
      <p:sp>
        <p:nvSpPr>
          <p:cNvPr id="8195" name="TextBox 3">
            <a:extLst>
              <a:ext uri="{FF2B5EF4-FFF2-40B4-BE49-F238E27FC236}">
                <a16:creationId xmlns:a16="http://schemas.microsoft.com/office/drawing/2014/main" id="{531C47FD-AEFA-40D5-8DD9-58FF469FA8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57313" y="285750"/>
            <a:ext cx="642937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/>
              <a:t>                       Были маленькие детки</a:t>
            </a:r>
          </a:p>
          <a:p>
            <a:pPr eaLnBrk="1" hangingPunct="1"/>
            <a:r>
              <a:rPr lang="ru-RU" altLang="ru-RU"/>
              <a:t>                     Словно птенчики на ветке.</a:t>
            </a:r>
          </a:p>
          <a:p>
            <a:pPr eaLnBrk="1" hangingPunct="1"/>
            <a:r>
              <a:rPr lang="ru-RU" altLang="ru-RU"/>
              <a:t>                        Кушали и подрастали</a:t>
            </a:r>
          </a:p>
          <a:p>
            <a:pPr eaLnBrk="1" hangingPunct="1"/>
            <a:r>
              <a:rPr lang="ru-RU" altLang="ru-RU"/>
              <a:t>                    Вот уже большими стали!            </a:t>
            </a:r>
          </a:p>
        </p:txBody>
      </p:sp>
    </p:spTree>
  </p:cSld>
  <p:clrMapOvr>
    <a:masterClrMapping/>
  </p:clrMapOvr>
  <p:transition spd="slow" advClick="0" advTm="11980">
    <p:wheel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Содержимое 2" descr="SAM_0597.jpg">
            <a:extLst>
              <a:ext uri="{FF2B5EF4-FFF2-40B4-BE49-F238E27FC236}">
                <a16:creationId xmlns:a16="http://schemas.microsoft.com/office/drawing/2014/main" id="{36A5A787-A062-4D52-9885-0F559E282F1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554163" y="1600200"/>
            <a:ext cx="6035675" cy="4525963"/>
          </a:xfrm>
        </p:spPr>
      </p:pic>
      <p:sp>
        <p:nvSpPr>
          <p:cNvPr id="9219" name="TextBox 2">
            <a:extLst>
              <a:ext uri="{FF2B5EF4-FFF2-40B4-BE49-F238E27FC236}">
                <a16:creationId xmlns:a16="http://schemas.microsoft.com/office/drawing/2014/main" id="{468CD147-5B34-41DF-A335-53C9E8EE31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43063" y="357188"/>
            <a:ext cx="614362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/>
              <a:t>               Чистота –залог здоровья,</a:t>
            </a:r>
          </a:p>
          <a:p>
            <a:pPr eaLnBrk="1" hangingPunct="1"/>
            <a:r>
              <a:rPr lang="ru-RU" altLang="ru-RU"/>
              <a:t>            - скажем мы без предисловий.</a:t>
            </a:r>
          </a:p>
        </p:txBody>
      </p:sp>
    </p:spTree>
  </p:cSld>
  <p:clrMapOvr>
    <a:masterClrMapping/>
  </p:clrMapOvr>
  <p:transition spd="slow" advClick="0" advTm="9204">
    <p:wheel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Содержимое 2" descr="презентация.jpg">
            <a:extLst>
              <a:ext uri="{FF2B5EF4-FFF2-40B4-BE49-F238E27FC236}">
                <a16:creationId xmlns:a16="http://schemas.microsoft.com/office/drawing/2014/main" id="{2C2CAB95-DCA0-4980-8D8C-8E168B35B32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554163" y="1600200"/>
            <a:ext cx="6035675" cy="4525963"/>
          </a:xfrm>
        </p:spPr>
      </p:pic>
      <p:sp>
        <p:nvSpPr>
          <p:cNvPr id="10243" name="TextBox 2">
            <a:extLst>
              <a:ext uri="{FF2B5EF4-FFF2-40B4-BE49-F238E27FC236}">
                <a16:creationId xmlns:a16="http://schemas.microsoft.com/office/drawing/2014/main" id="{120355D1-49F9-4B93-8D3B-C5ECF8C7EF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85938" y="214313"/>
            <a:ext cx="5500687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/>
              <a:t>Прежде чем за стол мне сесть,</a:t>
            </a:r>
          </a:p>
          <a:p>
            <a:pPr eaLnBrk="1" hangingPunct="1"/>
            <a:r>
              <a:rPr lang="ru-RU" altLang="ru-RU"/>
              <a:t>                             Я подумаю ,что  съесть!</a:t>
            </a:r>
          </a:p>
        </p:txBody>
      </p:sp>
    </p:spTree>
  </p:cSld>
  <p:clrMapOvr>
    <a:masterClrMapping/>
  </p:clrMapOvr>
  <p:transition spd="slow" advClick="0" advTm="9345">
    <p:wheel/>
  </p:transition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957</TotalTime>
  <Words>514</Words>
  <Application>Microsoft Office PowerPoint</Application>
  <PresentationFormat>Экран (4:3)</PresentationFormat>
  <Paragraphs>105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5" baseType="lpstr">
      <vt:lpstr>Arial</vt:lpstr>
      <vt:lpstr>Century Gothic</vt:lpstr>
      <vt:lpstr>Calibri</vt:lpstr>
      <vt:lpstr>Moonchild</vt:lpstr>
      <vt:lpstr>Оформление по умолчанию</vt:lpstr>
      <vt:lpstr>Презентация  опыта работы воспитателя  логопедической группы  Жевтяк Н.Н. на тему :   «Совместная деятельность с детьми старшего дошкольного возраста по образовательной области «Физическое развитие» (становление ценностей здорового образа жизни)</vt:lpstr>
      <vt:lpstr>Презентация PowerPoint</vt:lpstr>
      <vt:lpstr>Презентация PowerPoint</vt:lpstr>
      <vt:lpstr>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Кодекс здоровья</vt:lpstr>
    </vt:vector>
  </TitlesOfParts>
  <Company>WIN7XP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WIN7XP</dc:creator>
  <cp:lastModifiedBy>Роман Школа</cp:lastModifiedBy>
  <cp:revision>116</cp:revision>
  <cp:lastPrinted>2010-03-15T10:42:08Z</cp:lastPrinted>
  <dcterms:created xsi:type="dcterms:W3CDTF">2010-03-14T21:38:12Z</dcterms:created>
  <dcterms:modified xsi:type="dcterms:W3CDTF">2021-02-27T12:19:01Z</dcterms:modified>
</cp:coreProperties>
</file>