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2"/>
  </p:notesMasterIdLst>
  <p:sldIdLst>
    <p:sldId id="256" r:id="rId2"/>
    <p:sldId id="292" r:id="rId3"/>
    <p:sldId id="295" r:id="rId4"/>
    <p:sldId id="293" r:id="rId5"/>
    <p:sldId id="294" r:id="rId6"/>
    <p:sldId id="289" r:id="rId7"/>
    <p:sldId id="257" r:id="rId8"/>
    <p:sldId id="299" r:id="rId9"/>
    <p:sldId id="258" r:id="rId10"/>
    <p:sldId id="297" r:id="rId11"/>
  </p:sldIdLst>
  <p:sldSz cx="9144000" cy="6858000" type="screen4x3"/>
  <p:notesSz cx="6858000" cy="97155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3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981AA92E-02F1-4FBD-AD3F-9CBD9856DD8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CF22B92C-8682-4AC8-A5F6-6B1B91F23DD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D8EA1FC4-B66C-4C9A-9C2E-F0ED864FB98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000125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B5BE7C01-3596-4133-B5BA-214B0F1A19D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4863"/>
            <a:ext cx="5486400" cy="4371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26982" name="Rectangle 6">
            <a:extLst>
              <a:ext uri="{FF2B5EF4-FFF2-40B4-BE49-F238E27FC236}">
                <a16:creationId xmlns:a16="http://schemas.microsoft.com/office/drawing/2014/main" id="{CAC57E27-033A-4747-AC5E-EF552B23838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8138"/>
            <a:ext cx="2971800" cy="485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6983" name="Rectangle 7">
            <a:extLst>
              <a:ext uri="{FF2B5EF4-FFF2-40B4-BE49-F238E27FC236}">
                <a16:creationId xmlns:a16="http://schemas.microsoft.com/office/drawing/2014/main" id="{77F1BA7C-F6F0-4E03-9874-E2BCA736BE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28138"/>
            <a:ext cx="2971800" cy="485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26F3ED-F8A7-4514-B38F-F4BC02F2BBC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>
            <a:extLst>
              <a:ext uri="{FF2B5EF4-FFF2-40B4-BE49-F238E27FC236}">
                <a16:creationId xmlns:a16="http://schemas.microsoft.com/office/drawing/2014/main" id="{E30D0CC2-2759-4B67-82AC-DD3826CB257E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A048D1B-F101-4D8A-8A57-6CEF66371022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950C7245-BFB9-41B8-8326-B0259882B56B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>
            <a:extLst>
              <a:ext uri="{FF2B5EF4-FFF2-40B4-BE49-F238E27FC236}">
                <a16:creationId xmlns:a16="http://schemas.microsoft.com/office/drawing/2014/main" id="{2C3AB133-150D-441F-86E9-1ECF5376F093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D6F4284-8B67-4CCE-A175-A22F088F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1EAB009-1AA0-4842-B6A4-8AEE21D0C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579D05B-384D-471C-B056-6216F2D29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8D629-35F5-46C0-AA7E-88E8BB8CBC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514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A83D6-AA50-4023-8B91-65EC9DBAE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C12A9-451D-49E8-9C0A-38C2B3226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7A47E-5376-4A62-B819-1E4434147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15E30-86C0-4748-ADA1-DD2659B2B0E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6742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2CAF8-9734-4B22-B4E6-F4CD3F2C0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8B300-CCA3-4B2A-B95D-3ACCEA2C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B3218-8795-4E53-8C94-0DF1970C9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71BE1-925E-496E-B743-1B4C243F62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1656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62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5171CC7-B0C3-4921-B026-4B6F46B91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7E1E07F-83E7-406C-BF48-1E7D11BCE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FDFE36C-6EDC-4005-8278-531DD4F31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0146C5-D7BC-4B46-BDAC-03D0633B39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774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518CD-D055-4555-8180-4CAD9266919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E0932-FCC7-4449-AE6D-ED67ACD03B8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62AAA-5E3B-4419-A9A4-36438F2B122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27DDDB11-4028-43DC-8892-2C1B2538EE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127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8BC9CF19-5563-47E3-A1E8-4A2EE250456F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4F3688A-65CB-43CA-A7C1-C7C2B5E91378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D30CB8B-34F1-4C67-9F79-EE9B1DF1362B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9">
            <a:extLst>
              <a:ext uri="{FF2B5EF4-FFF2-40B4-BE49-F238E27FC236}">
                <a16:creationId xmlns:a16="http://schemas.microsoft.com/office/drawing/2014/main" id="{53DA0D01-FBC9-401C-820A-8BDBD99A252E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711DBC9-3E6C-4F39-B71E-804C42A9A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B832262-5731-4C58-BCC9-F8E895BFE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03C8DD-DB49-4310-A8FC-DAD68D23A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8C3C9-D7AC-42D0-891E-461A97CD79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541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02E8621-96D4-44A9-A507-D2DFDF7A4C3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AE2A7A-10CA-495C-B072-B1E375FAB70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0E0198-D73D-44A1-BE56-12EAB15914B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DE10BEA5-6BC8-46A2-A68C-64754C50C6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497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6136F0A-D8EF-4A96-967A-860922A52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4253F75-E4C1-49B3-8DAA-DFD0A5263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BE134F6-4000-4F83-B93C-8FAE06CF1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C04CC-D5BA-4F24-89DA-0D64B5BFC0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91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C3AF09B-9D5D-4661-BACC-F6C4EE6AF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0419D8A-DB25-4D07-B1FA-01BD14E85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349B61B-4DC1-41D3-AB49-D800BAF0B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08E0C-74EA-448E-BD00-97384D7D70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018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236B35-D1AC-4858-8BD5-A898C2D61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1ECD2D6-8E5E-4538-BD75-ECAC48E50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6E6A43-0DF3-4BCA-8A96-22D4AB768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A37CC-D9AA-4F13-B13A-376D994430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293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2AFD0D-9A33-4ACE-8074-FC8250409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BFEF32F-B789-4866-843C-F31E1F72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0CBFD6-334E-45FA-B7BB-9C35A6772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B5DE0-FFF8-492F-886C-02E6F51F69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6784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F2415EA-0E1D-4B88-95E9-9D9C17A358B6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E72103E-EAE2-4E9D-946C-051A10BA4E9A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B61AA4AC-E556-49A5-BE2B-BF917548A372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0">
            <a:extLst>
              <a:ext uri="{FF2B5EF4-FFF2-40B4-BE49-F238E27FC236}">
                <a16:creationId xmlns:a16="http://schemas.microsoft.com/office/drawing/2014/main" id="{C75CB9A4-2209-4806-AE22-A315FCB6AECA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493B3501-96C6-494E-BF3A-8B31E79B5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3BC175D2-A103-473C-BD8D-EEF10263B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11CF89CD-D6E3-475E-8B31-8E704FC9F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79381-5A67-4633-9A56-B9E741A75D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5841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E7F0503-E522-46D2-9352-F36F42E1F197}"/>
              </a:ext>
            </a:extLst>
          </p:cNvPr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826BD4-5428-4135-A59D-3E9AA5CFA4A3}"/>
              </a:ext>
            </a:extLst>
          </p:cNvPr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27F593-1A96-4776-B918-7187FE4BCAD5}"/>
              </a:ext>
            </a:extLst>
          </p:cNvPr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008C083-1A96-4E6B-96CA-45075AE81FC5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0BF22F-D19B-4CBD-9414-AEC01116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37" name="Text Placeholder 2">
            <a:extLst>
              <a:ext uri="{FF2B5EF4-FFF2-40B4-BE49-F238E27FC236}">
                <a16:creationId xmlns:a16="http://schemas.microsoft.com/office/drawing/2014/main" id="{0A609BCD-DA24-4204-B2B3-13846553BB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609E1-A54B-4EF9-A4ED-418FD08EC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3DEFB-9A8C-41D2-8B63-A54DA1568D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B6014-2ECA-4D00-8C8C-1269D33B2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="1">
                <a:solidFill>
                  <a:srgbClr val="7F7F7F"/>
                </a:solidFill>
              </a:defRPr>
            </a:lvl1pPr>
          </a:lstStyle>
          <a:p>
            <a:fld id="{7357AA24-A7F7-4AFD-A35B-1562A120554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3" r:id="rId2"/>
    <p:sldLayoutId id="214748375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54" r:id="rId9"/>
    <p:sldLayoutId id="2147483749" r:id="rId10"/>
    <p:sldLayoutId id="2147483750" r:id="rId11"/>
    <p:sldLayoutId id="2147483751" r:id="rId12"/>
  </p:sldLayoutIdLst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0AF377BC-863F-4EC0-97A0-B19C1A98F4D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63713" y="5373688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2000"/>
          </a:p>
          <a:p>
            <a:pPr eaLnBrk="1" hangingPunct="1">
              <a:lnSpc>
                <a:spcPct val="80000"/>
              </a:lnSpc>
            </a:pPr>
            <a:endParaRPr lang="ru-RU" altLang="ru-RU" sz="200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2800" b="1" i="1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3600"/>
          </a:p>
        </p:txBody>
      </p:sp>
      <p:sp>
        <p:nvSpPr>
          <p:cNvPr id="4099" name="Rectangle 7">
            <a:extLst>
              <a:ext uri="{FF2B5EF4-FFF2-40B4-BE49-F238E27FC236}">
                <a16:creationId xmlns:a16="http://schemas.microsoft.com/office/drawing/2014/main" id="{2CD22EC7-7D24-4DCD-87C0-FAB94142AE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9552" y="1125538"/>
            <a:ext cx="7983736" cy="302418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400" dirty="0">
                <a:solidFill>
                  <a:schemeClr val="tx1"/>
                </a:solidFill>
              </a:rPr>
              <a:t>Презентация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опыта работы воспитателя  группы раннего возраста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  Ткачёвой М.В.  на тему :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 «Совместная деятельность с детьми  младшего  дошкольного возраста по образовательной области «Физическое развитие» (становление ценностей здорового образа жизни)</a:t>
            </a: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3200" i="1" dirty="0">
                <a:solidFill>
                  <a:schemeClr val="bg2">
                    <a:lumMod val="50000"/>
                  </a:schemeClr>
                </a:solidFill>
              </a:rPr>
              <a:t>Презентация опыта работы по образовательной области  «Здоровья».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                                                         </a:t>
            </a:r>
            <a:br>
              <a:rPr lang="ru-RU" dirty="0">
                <a:solidFill>
                  <a:schemeClr val="bg2">
                    <a:lumMod val="50000"/>
                  </a:schemeClr>
                </a:solidFill>
              </a:rPr>
            </a:b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5124" name="Group 7">
            <a:extLst>
              <a:ext uri="{FF2B5EF4-FFF2-40B4-BE49-F238E27FC236}">
                <a16:creationId xmlns:a16="http://schemas.microsoft.com/office/drawing/2014/main" id="{36053C80-DE9E-4ED3-8357-5DB245D924F1}"/>
              </a:ext>
            </a:extLst>
          </p:cNvPr>
          <p:cNvGrpSpPr>
            <a:grpSpLocks/>
          </p:cNvGrpSpPr>
          <p:nvPr/>
        </p:nvGrpSpPr>
        <p:grpSpPr bwMode="auto">
          <a:xfrm>
            <a:off x="1500188" y="4786313"/>
            <a:ext cx="6500812" cy="1285875"/>
            <a:chOff x="1930" y="1145"/>
            <a:chExt cx="11798" cy="2157"/>
          </a:xfrm>
        </p:grpSpPr>
        <p:grpSp>
          <p:nvGrpSpPr>
            <p:cNvPr id="5125" name="Group 8">
              <a:extLst>
                <a:ext uri="{FF2B5EF4-FFF2-40B4-BE49-F238E27FC236}">
                  <a16:creationId xmlns:a16="http://schemas.microsoft.com/office/drawing/2014/main" id="{E0B11550-2C4B-4900-A890-616BC9B29B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9" y="1324"/>
              <a:ext cx="1320" cy="1208"/>
              <a:chOff x="19" y="139"/>
              <a:chExt cx="1320" cy="1208"/>
            </a:xfrm>
          </p:grpSpPr>
          <p:pic>
            <p:nvPicPr>
              <p:cNvPr id="5129" name="Picture 9">
                <a:extLst>
                  <a:ext uri="{FF2B5EF4-FFF2-40B4-BE49-F238E27FC236}">
                    <a16:creationId xmlns:a16="http://schemas.microsoft.com/office/drawing/2014/main" id="{60D5099C-985B-49C1-B8DB-34174F196A3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" y="139"/>
                <a:ext cx="1320" cy="12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0" name="Picture 10">
                <a:extLst>
                  <a:ext uri="{FF2B5EF4-FFF2-40B4-BE49-F238E27FC236}">
                    <a16:creationId xmlns:a16="http://schemas.microsoft.com/office/drawing/2014/main" id="{79AD9522-B5B4-43EE-9E10-5F9D1B624CA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" y="139"/>
                <a:ext cx="1320" cy="12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A584D73F-C9F1-4A23-8B1C-C83C2A241DB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30" y="2679"/>
              <a:ext cx="11798" cy="138"/>
            </a:xfrm>
            <a:custGeom>
              <a:avLst/>
              <a:gdLst/>
              <a:ahLst/>
              <a:cxnLst>
                <a:cxn ang="0">
                  <a:pos x="0" y="134"/>
                </a:cxn>
                <a:cxn ang="0">
                  <a:pos x="30400" y="134"/>
                </a:cxn>
                <a:cxn ang="0">
                  <a:pos x="30400" y="267"/>
                </a:cxn>
                <a:cxn ang="0">
                  <a:pos x="0" y="267"/>
                </a:cxn>
                <a:cxn ang="0">
                  <a:pos x="0" y="134"/>
                </a:cxn>
                <a:cxn ang="0">
                  <a:pos x="30400" y="0"/>
                </a:cxn>
                <a:cxn ang="0">
                  <a:pos x="30600" y="200"/>
                </a:cxn>
                <a:cxn ang="0">
                  <a:pos x="30400" y="400"/>
                </a:cxn>
                <a:cxn ang="0">
                  <a:pos x="30200" y="200"/>
                </a:cxn>
                <a:cxn ang="0">
                  <a:pos x="30400" y="0"/>
                </a:cxn>
              </a:cxnLst>
              <a:rect l="0" t="0" r="r" b="b"/>
              <a:pathLst>
                <a:path w="30600" h="400">
                  <a:moveTo>
                    <a:pt x="0" y="134"/>
                  </a:moveTo>
                  <a:lnTo>
                    <a:pt x="30400" y="134"/>
                  </a:lnTo>
                  <a:lnTo>
                    <a:pt x="30400" y="267"/>
                  </a:lnTo>
                  <a:lnTo>
                    <a:pt x="0" y="267"/>
                  </a:lnTo>
                  <a:lnTo>
                    <a:pt x="0" y="134"/>
                  </a:lnTo>
                  <a:close/>
                  <a:moveTo>
                    <a:pt x="30400" y="0"/>
                  </a:moveTo>
                  <a:cubicBezTo>
                    <a:pt x="30511" y="0"/>
                    <a:pt x="30600" y="90"/>
                    <a:pt x="30600" y="200"/>
                  </a:cubicBezTo>
                  <a:cubicBezTo>
                    <a:pt x="30600" y="311"/>
                    <a:pt x="30511" y="400"/>
                    <a:pt x="30400" y="400"/>
                  </a:cubicBezTo>
                  <a:cubicBezTo>
                    <a:pt x="30290" y="400"/>
                    <a:pt x="30200" y="311"/>
                    <a:pt x="30200" y="200"/>
                  </a:cubicBezTo>
                  <a:cubicBezTo>
                    <a:pt x="30200" y="90"/>
                    <a:pt x="30290" y="0"/>
                    <a:pt x="30400" y="0"/>
                  </a:cubicBezTo>
                  <a:close/>
                </a:path>
              </a:pathLst>
            </a:custGeom>
            <a:solidFill>
              <a:srgbClr val="339966"/>
            </a:solidFill>
            <a:ln w="3175">
              <a:solidFill>
                <a:srgbClr val="339966"/>
              </a:solidFill>
              <a:bevel/>
              <a:headEnd/>
              <a:tailEnd/>
            </a:ln>
            <a:effectLst>
              <a:outerShdw dist="102391" dir="1784693" algn="ctr" rotWithShape="0">
                <a:srgbClr val="7E69FB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 dirty="0">
                <a:latin typeface="Arial" charset="0"/>
              </a:endParaRPr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98D4E82B-5189-4A87-888A-68DF29BDF3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12" y="1145"/>
              <a:ext cx="121" cy="2157"/>
            </a:xfrm>
            <a:custGeom>
              <a:avLst/>
              <a:gdLst/>
              <a:ahLst/>
              <a:cxnLst>
                <a:cxn ang="0">
                  <a:pos x="267" y="0"/>
                </a:cxn>
                <a:cxn ang="0">
                  <a:pos x="267" y="6400"/>
                </a:cxn>
                <a:cxn ang="0">
                  <a:pos x="134" y="6400"/>
                </a:cxn>
                <a:cxn ang="0">
                  <a:pos x="134" y="0"/>
                </a:cxn>
                <a:cxn ang="0">
                  <a:pos x="267" y="0"/>
                </a:cxn>
                <a:cxn ang="0">
                  <a:pos x="400" y="6400"/>
                </a:cxn>
                <a:cxn ang="0">
                  <a:pos x="200" y="6600"/>
                </a:cxn>
                <a:cxn ang="0">
                  <a:pos x="0" y="6400"/>
                </a:cxn>
                <a:cxn ang="0">
                  <a:pos x="200" y="6200"/>
                </a:cxn>
                <a:cxn ang="0">
                  <a:pos x="400" y="6400"/>
                </a:cxn>
              </a:cxnLst>
              <a:rect l="0" t="0" r="r" b="b"/>
              <a:pathLst>
                <a:path w="400" h="6600">
                  <a:moveTo>
                    <a:pt x="267" y="0"/>
                  </a:moveTo>
                  <a:lnTo>
                    <a:pt x="267" y="6400"/>
                  </a:lnTo>
                  <a:lnTo>
                    <a:pt x="134" y="6400"/>
                  </a:lnTo>
                  <a:lnTo>
                    <a:pt x="134" y="0"/>
                  </a:lnTo>
                  <a:lnTo>
                    <a:pt x="267" y="0"/>
                  </a:lnTo>
                  <a:close/>
                  <a:moveTo>
                    <a:pt x="400" y="6400"/>
                  </a:moveTo>
                  <a:cubicBezTo>
                    <a:pt x="400" y="6511"/>
                    <a:pt x="311" y="6600"/>
                    <a:pt x="200" y="6600"/>
                  </a:cubicBezTo>
                  <a:cubicBezTo>
                    <a:pt x="90" y="6600"/>
                    <a:pt x="0" y="6511"/>
                    <a:pt x="0" y="6400"/>
                  </a:cubicBezTo>
                  <a:cubicBezTo>
                    <a:pt x="0" y="6290"/>
                    <a:pt x="90" y="6200"/>
                    <a:pt x="200" y="6200"/>
                  </a:cubicBezTo>
                  <a:cubicBezTo>
                    <a:pt x="311" y="6200"/>
                    <a:pt x="400" y="6290"/>
                    <a:pt x="400" y="6400"/>
                  </a:cubicBezTo>
                  <a:close/>
                </a:path>
              </a:pathLst>
            </a:custGeom>
            <a:solidFill>
              <a:srgbClr val="339966"/>
            </a:solidFill>
            <a:ln w="3175">
              <a:solidFill>
                <a:srgbClr val="339966"/>
              </a:solidFill>
              <a:bevel/>
              <a:headEnd/>
              <a:tailEnd/>
            </a:ln>
            <a:effectLst>
              <a:outerShdw dist="71842" dir="2700000" algn="ctr" rotWithShape="0">
                <a:srgbClr val="FF99CC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 dirty="0">
                <a:latin typeface="Arial" charset="0"/>
              </a:endParaRPr>
            </a:p>
          </p:txBody>
        </p:sp>
        <p:sp>
          <p:nvSpPr>
            <p:cNvPr id="5128" name="WordArt 14">
              <a:extLst>
                <a:ext uri="{FF2B5EF4-FFF2-40B4-BE49-F238E27FC236}">
                  <a16:creationId xmlns:a16="http://schemas.microsoft.com/office/drawing/2014/main" id="{D9D9F700-B5C4-4081-A230-14836449867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940" y="2081"/>
              <a:ext cx="9500" cy="4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spc="720">
                  <a:ln w="9525">
                    <a:solidFill>
                      <a:srgbClr val="008080"/>
                    </a:solidFill>
                    <a:round/>
                    <a:headEnd/>
                    <a:tailEnd/>
                  </a:ln>
                  <a:solidFill>
                    <a:srgbClr val="008080"/>
                  </a:solidFill>
                  <a:cs typeface="Arial" panose="020B0604020202020204" pitchFamily="34" charset="0"/>
                </a:rPr>
                <a:t>МБДОУ детский сад №33 «Светлячок»»</a:t>
              </a:r>
            </a:p>
          </p:txBody>
        </p:sp>
      </p:grp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>
            <a:extLst>
              <a:ext uri="{FF2B5EF4-FFF2-40B4-BE49-F238E27FC236}">
                <a16:creationId xmlns:a16="http://schemas.microsoft.com/office/drawing/2014/main" id="{7C64A399-4DAF-4B7C-A697-4A28E3EAA59E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>
          <a:xfrm>
            <a:off x="323850" y="908050"/>
            <a:ext cx="8229600" cy="4070350"/>
          </a:xfrm>
        </p:spPr>
        <p:txBody>
          <a:bodyPr rtlCol="0">
            <a:normAutofit lnSpcReduction="10000"/>
          </a:bodyPr>
          <a:lstStyle/>
          <a:p>
            <a:pPr indent="-182880" algn="ctr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ru-RU" sz="8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182880" algn="ctr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sz="8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6D0B176-BFCB-4BD7-BFD0-FE46741E48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981075"/>
            <a:ext cx="8229600" cy="1143000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200" i="1">
                <a:solidFill>
                  <a:schemeClr val="folHlink"/>
                </a:solidFill>
              </a:rPr>
              <a:t>Понятие «здоровье»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0115057-BC5E-4B3A-9DFF-1BEDED4E4E0E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>
          <a:xfrm>
            <a:off x="539750" y="2133600"/>
            <a:ext cx="8229600" cy="3925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>
                <a:solidFill>
                  <a:schemeClr val="folHlink"/>
                </a:solidFill>
              </a:rPr>
              <a:t>Здоровье – состояние физического и социального благополучия человека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solidFill>
                  <a:schemeClr val="folHlink"/>
                </a:solidFill>
              </a:rPr>
              <a:t>Здоровьесберегающие образовательные технологии- это психолога- педагогические приемы, методы, технологии которые  направлены на обеспечение физического, психического и социального благополучия ребенка.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solidFill>
                  <a:schemeClr val="folHlink"/>
                </a:solidFill>
              </a:rPr>
              <a:t>В более узком смысле слова - это специально организованное, развивающееся во времени и в рамках определенной образовательной системы взаимодействие детей и педагогов; направленное на достижение целей здоровьесбережения и здоровьеформирования в ходе образования, развития и воспитания детей дошкольного возраста.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B9F78E67-534F-4D5D-A8AF-64AD73784A7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35038" y="620713"/>
            <a:ext cx="8208962" cy="58324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ru-RU" altLang="ru-RU" sz="44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>
                <a:solidFill>
                  <a:schemeClr val="folHlink"/>
                </a:solidFill>
              </a:rPr>
              <a:t>.</a:t>
            </a:r>
          </a:p>
        </p:txBody>
      </p:sp>
      <p:pic>
        <p:nvPicPr>
          <p:cNvPr id="7171" name="Рисунок 3" descr="C:\Users\Пользователь\Desktop\фотки на слайд\DSC00897.JPG">
            <a:extLst>
              <a:ext uri="{FF2B5EF4-FFF2-40B4-BE49-F238E27FC236}">
                <a16:creationId xmlns:a16="http://schemas.microsoft.com/office/drawing/2014/main" id="{961C2B17-422B-4B30-AD39-F2E450CAF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981075"/>
            <a:ext cx="3324225" cy="2495550"/>
          </a:xfrm>
          <a:prstGeom prst="rect">
            <a:avLst/>
          </a:prstGeom>
          <a:noFill/>
          <a:ln w="635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Рисунок 1" descr="C:\Users\Пользователь\Desktop\фотки на слайд\DSC00878.JPG">
            <a:extLst>
              <a:ext uri="{FF2B5EF4-FFF2-40B4-BE49-F238E27FC236}">
                <a16:creationId xmlns:a16="http://schemas.microsoft.com/office/drawing/2014/main" id="{E02B5AA2-518D-42A1-985C-3EF4AF90D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3800" y="4076700"/>
            <a:ext cx="2971800" cy="2219325"/>
          </a:xfrm>
          <a:prstGeom prst="rect">
            <a:avLst/>
          </a:prstGeom>
          <a:noFill/>
          <a:ln w="635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6167E2EE-B628-47EA-8D07-9BDF8D98EBF0}"/>
              </a:ext>
            </a:extLst>
          </p:cNvPr>
          <p:cNvSpPr/>
          <p:nvPr/>
        </p:nvSpPr>
        <p:spPr>
          <a:xfrm>
            <a:off x="2627313" y="3068638"/>
            <a:ext cx="3240087" cy="1152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По кочкам, по кочкам</a:t>
            </a:r>
          </a:p>
          <a:p>
            <a:pPr algn="ctr">
              <a:defRPr/>
            </a:pPr>
            <a:r>
              <a:rPr lang="ru-RU" dirty="0"/>
              <a:t>По ровненьким дорожкам…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C6E3918-1644-485B-B805-72C9512BCC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268413"/>
            <a:ext cx="8229600" cy="1143000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200" i="1" dirty="0">
                <a:solidFill>
                  <a:schemeClr val="folHlink"/>
                </a:solidFill>
              </a:rPr>
              <a:t>Целью </a:t>
            </a:r>
            <a:r>
              <a:rPr lang="ru-RU" sz="3200" i="1" dirty="0" err="1">
                <a:solidFill>
                  <a:schemeClr val="folHlink"/>
                </a:solidFill>
              </a:rPr>
              <a:t>здоровьесберегающих</a:t>
            </a:r>
            <a:r>
              <a:rPr lang="ru-RU" sz="3200" i="1" dirty="0">
                <a:solidFill>
                  <a:schemeClr val="folHlink"/>
                </a:solidFill>
              </a:rPr>
              <a:t> и </a:t>
            </a:r>
            <a:r>
              <a:rPr lang="ru-RU" sz="3200" i="1" dirty="0" err="1">
                <a:solidFill>
                  <a:schemeClr val="folHlink"/>
                </a:solidFill>
              </a:rPr>
              <a:t>здоровьеформирующих</a:t>
            </a:r>
            <a:r>
              <a:rPr lang="ru-RU" sz="3200" i="1" dirty="0">
                <a:solidFill>
                  <a:schemeClr val="folHlink"/>
                </a:solidFill>
              </a:rPr>
              <a:t> технологий в МБДОУ являются: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25A8263-E802-4AA5-B368-7E91FA8D9ADE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>
          <a:xfrm>
            <a:off x="395288" y="2924175"/>
            <a:ext cx="8229600" cy="2513013"/>
          </a:xfrm>
        </p:spPr>
        <p:txBody>
          <a:bodyPr/>
          <a:lstStyle/>
          <a:p>
            <a:pPr eaLnBrk="1" hangingPunct="1"/>
            <a:r>
              <a:rPr lang="ru-RU" altLang="ru-RU" sz="2000">
                <a:solidFill>
                  <a:schemeClr val="folHlink"/>
                </a:solidFill>
              </a:rPr>
              <a:t>сформировать у детей основы здорового образа жизни и добиться выполнения элементарных правил здоровьясбережения;</a:t>
            </a:r>
          </a:p>
          <a:p>
            <a:pPr eaLnBrk="1" hangingPunct="1"/>
            <a:r>
              <a:rPr lang="ru-RU" altLang="ru-RU" sz="2000">
                <a:solidFill>
                  <a:schemeClr val="folHlink"/>
                </a:solidFill>
              </a:rPr>
              <a:t>сформировать понимание основ здорового образа жизни;</a:t>
            </a:r>
          </a:p>
          <a:p>
            <a:pPr eaLnBrk="1" hangingPunct="1"/>
            <a:r>
              <a:rPr lang="ru-RU" altLang="ru-RU" sz="2000">
                <a:solidFill>
                  <a:schemeClr val="folHlink"/>
                </a:solidFill>
              </a:rPr>
              <a:t>умение перевести в навык, обладающий его целевого использования.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Рисунок 5" descr="C:\Users\Пользователь\Desktop\фотки на слайд\DSC00915.JPG">
            <a:extLst>
              <a:ext uri="{FF2B5EF4-FFF2-40B4-BE49-F238E27FC236}">
                <a16:creationId xmlns:a16="http://schemas.microsoft.com/office/drawing/2014/main" id="{18CAAD5C-2E60-4BAB-B02B-AADA274E394D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9512" y="404664"/>
            <a:ext cx="3816102" cy="2863011"/>
          </a:xfrm>
          <a:prstGeom prst="ellipse">
            <a:avLst/>
          </a:prstGeom>
          <a:ln w="6350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198" name="Рисунок 4" descr="C:\Users\Пользователь\Desktop\фотки на слайд\DSC00914.JPG">
            <a:extLst>
              <a:ext uri="{FF2B5EF4-FFF2-40B4-BE49-F238E27FC236}">
                <a16:creationId xmlns:a16="http://schemas.microsoft.com/office/drawing/2014/main" id="{11913568-A1DF-4696-9B8A-FA1229080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3645024"/>
            <a:ext cx="3734333" cy="2800288"/>
          </a:xfrm>
          <a:prstGeom prst="ellipse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5E0BC4D5-630A-4B32-A94E-E1CB53718577}"/>
              </a:ext>
            </a:extLst>
          </p:cNvPr>
          <p:cNvSpPr/>
          <p:nvPr/>
        </p:nvSpPr>
        <p:spPr>
          <a:xfrm>
            <a:off x="2339975" y="2420938"/>
            <a:ext cx="3744913" cy="2232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Водичка-водичка</a:t>
            </a:r>
          </a:p>
          <a:p>
            <a:pPr algn="ctr">
              <a:defRPr/>
            </a:pPr>
            <a:r>
              <a:rPr lang="ru-RU" sz="2400" dirty="0"/>
              <a:t>Умой мое личико!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7" descr="C:\Users\Пользователь\Desktop\фотки на слайд\DSC00918.JPG">
            <a:extLst>
              <a:ext uri="{FF2B5EF4-FFF2-40B4-BE49-F238E27FC236}">
                <a16:creationId xmlns:a16="http://schemas.microsoft.com/office/drawing/2014/main" id="{CFCE8903-DB2D-4A8C-A96E-A360E6848F19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7544" y="620688"/>
            <a:ext cx="4134017" cy="2808412"/>
          </a:xfrm>
          <a:prstGeom prst="ellipse">
            <a:avLst/>
          </a:prstGeom>
          <a:effectLst>
            <a:softEdge rad="112500"/>
          </a:effectLst>
        </p:spPr>
      </p:pic>
      <p:pic>
        <p:nvPicPr>
          <p:cNvPr id="9222" name="Рисунок 6" descr="C:\Users\Пользователь\Desktop\фотки на слайд\DSC00917.JPG">
            <a:extLst>
              <a:ext uri="{FF2B5EF4-FFF2-40B4-BE49-F238E27FC236}">
                <a16:creationId xmlns:a16="http://schemas.microsoft.com/office/drawing/2014/main" id="{43922716-DB1A-4CF2-A631-355407B5B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28504" y="3140968"/>
            <a:ext cx="4248845" cy="31912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Выноска-облако 1">
            <a:extLst>
              <a:ext uri="{FF2B5EF4-FFF2-40B4-BE49-F238E27FC236}">
                <a16:creationId xmlns:a16="http://schemas.microsoft.com/office/drawing/2014/main" id="{CADB4AD9-B9E7-4383-AF24-E3B0F61F519E}"/>
              </a:ext>
            </a:extLst>
          </p:cNvPr>
          <p:cNvSpPr/>
          <p:nvPr/>
        </p:nvSpPr>
        <p:spPr>
          <a:xfrm>
            <a:off x="5292725" y="620713"/>
            <a:ext cx="3024188" cy="2087562"/>
          </a:xfrm>
          <a:prstGeom prst="cloudCallout">
            <a:avLst>
              <a:gd name="adj1" fmla="val -5296"/>
              <a:gd name="adj2" fmla="val 126532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У каждого полотенца свое место</a:t>
            </a:r>
          </a:p>
          <a:p>
            <a:pPr algn="ctr">
              <a:defRPr/>
            </a:pPr>
            <a:endParaRPr lang="ru-RU" dirty="0"/>
          </a:p>
        </p:txBody>
      </p:sp>
      <p:pic>
        <p:nvPicPr>
          <p:cNvPr id="10245" name="Picture 7">
            <a:extLst>
              <a:ext uri="{FF2B5EF4-FFF2-40B4-BE49-F238E27FC236}">
                <a16:creationId xmlns:a16="http://schemas.microsoft.com/office/drawing/2014/main" id="{49FD42F9-81AB-42CC-A9F0-DEC65BC02B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1550" y="2492375"/>
            <a:ext cx="3054350" cy="338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Рисунок 8" descr="C:\Users\Пользователь\Desktop\фотки на слайд\DSC00921.JPG">
            <a:extLst>
              <a:ext uri="{FF2B5EF4-FFF2-40B4-BE49-F238E27FC236}">
                <a16:creationId xmlns:a16="http://schemas.microsoft.com/office/drawing/2014/main" id="{2AA9C048-9422-4F48-B68B-0C3951AEC8AD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27584" y="764704"/>
            <a:ext cx="3535363" cy="26527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63500">
            <a:solidFill>
              <a:srgbClr val="FFFF00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270" name="Рисунок 9" descr="C:\Users\Пользователь\Desktop\фотки на слайд\DSC00922.JPG">
            <a:extLst>
              <a:ext uri="{FF2B5EF4-FFF2-40B4-BE49-F238E27FC236}">
                <a16:creationId xmlns:a16="http://schemas.microsoft.com/office/drawing/2014/main" id="{531C04E1-DE58-43BB-8856-65B89C4DE0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0" y="3717032"/>
            <a:ext cx="3600450" cy="26908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63500">
            <a:solidFill>
              <a:srgbClr val="FFFF00"/>
            </a:solidFill>
            <a:miter lim="800000"/>
            <a:headEnd/>
            <a:tailEnd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A77918E5-F3CA-49ED-AAEC-0890C5B5928E}"/>
              </a:ext>
            </a:extLst>
          </p:cNvPr>
          <p:cNvSpPr/>
          <p:nvPr/>
        </p:nvSpPr>
        <p:spPr>
          <a:xfrm>
            <a:off x="3348038" y="2852738"/>
            <a:ext cx="3311525" cy="1223962"/>
          </a:xfrm>
          <a:prstGeom prst="roundRect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Щи да каша пища наша.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9" name="Рисунок 14" descr="C:\Users\Пользователь\Desktop\фотки на слайд\DSC00976.JPG">
            <a:extLst>
              <a:ext uri="{FF2B5EF4-FFF2-40B4-BE49-F238E27FC236}">
                <a16:creationId xmlns:a16="http://schemas.microsoft.com/office/drawing/2014/main" id="{4A15A867-1504-4952-86D2-19622E7F62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4392488" cy="3027824"/>
          </a:xfrm>
          <a:prstGeom prst="ellipse">
            <a:avLst/>
          </a:prstGeom>
          <a:ln w="6667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3330" name="Рисунок 15" descr="C:\Users\Пользователь\Desktop\фотки на слайд\DSC00978.JPG">
            <a:extLst>
              <a:ext uri="{FF2B5EF4-FFF2-40B4-BE49-F238E27FC236}">
                <a16:creationId xmlns:a16="http://schemas.microsoft.com/office/drawing/2014/main" id="{C8FC5497-112F-491E-A5EA-4EB975406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016" y="3447900"/>
            <a:ext cx="3997711" cy="2988322"/>
          </a:xfrm>
          <a:prstGeom prst="ellipse">
            <a:avLst/>
          </a:prstGeom>
          <a:ln w="6667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28DFBDE0-706D-40A8-ADFE-7E65D77D39C3}"/>
              </a:ext>
            </a:extLst>
          </p:cNvPr>
          <p:cNvSpPr/>
          <p:nvPr/>
        </p:nvSpPr>
        <p:spPr>
          <a:xfrm>
            <a:off x="3203575" y="2492375"/>
            <a:ext cx="3816350" cy="1657350"/>
          </a:xfrm>
          <a:prstGeom prst="ellipse">
            <a:avLst/>
          </a:prstGeom>
          <a:solidFill>
            <a:srgbClr val="FFFF00"/>
          </a:solidFill>
          <a:ln w="666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Всем без исключения</a:t>
            </a:r>
          </a:p>
          <a:p>
            <a:pPr algn="ctr"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 правилах поведения.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Рисунок 16" descr="C:\Users\Пользователь\Desktop\фотки на слайд\DSC00979.JPG">
            <a:extLst>
              <a:ext uri="{FF2B5EF4-FFF2-40B4-BE49-F238E27FC236}">
                <a16:creationId xmlns:a16="http://schemas.microsoft.com/office/drawing/2014/main" id="{BB80C7F8-21BD-43E8-B1FE-CF3A0DF60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3466372" cy="259977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47" name="Рисунок 17" descr="C:\Users\Пользователь\Desktop\фотки на слайд\DSC09024.JPG">
            <a:extLst>
              <a:ext uri="{FF2B5EF4-FFF2-40B4-BE49-F238E27FC236}">
                <a16:creationId xmlns:a16="http://schemas.microsoft.com/office/drawing/2014/main" id="{C706C1AB-C722-45FE-B446-8ACD91E00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692200"/>
            <a:ext cx="3973513" cy="259977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48" name="Рисунок 18" descr="C:\Users\Пользователь\Desktop\фотки на слайд\DSC09027.JPG">
            <a:extLst>
              <a:ext uri="{FF2B5EF4-FFF2-40B4-BE49-F238E27FC236}">
                <a16:creationId xmlns:a16="http://schemas.microsoft.com/office/drawing/2014/main" id="{13B0C553-8069-4A06-A281-9A52ECA3B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1759" y="3933056"/>
            <a:ext cx="3888433" cy="25869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7-конечная звезда 1">
            <a:extLst>
              <a:ext uri="{FF2B5EF4-FFF2-40B4-BE49-F238E27FC236}">
                <a16:creationId xmlns:a16="http://schemas.microsoft.com/office/drawing/2014/main" id="{885FA5C9-660A-4AEC-8A23-A4AF86183739}"/>
              </a:ext>
            </a:extLst>
          </p:cNvPr>
          <p:cNvSpPr/>
          <p:nvPr/>
        </p:nvSpPr>
        <p:spPr>
          <a:xfrm>
            <a:off x="2987675" y="2420938"/>
            <a:ext cx="2952750" cy="2376487"/>
          </a:xfrm>
          <a:prstGeom prst="star7">
            <a:avLst/>
          </a:prstGeom>
          <a:solidFill>
            <a:srgbClr val="FFFF00"/>
          </a:solidFill>
          <a:ln w="635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</a:rPr>
              <a:t>Солнце, воздух и игра-наши лучшие друзья!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2073</TotalTime>
  <Words>236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Trebuchet MS</vt:lpstr>
      <vt:lpstr>Georgia</vt:lpstr>
      <vt:lpstr>Wingdings</vt:lpstr>
      <vt:lpstr>Воздушный поток</vt:lpstr>
      <vt:lpstr>Презентация  опыта работы воспитателя  группы раннего возраста   Ткачёвой М.В.  на тему :   «Совместная деятельность с детьми  младшего  дошкольного возраста по образовательной области «Физическое развитие» (становление ценностей здорового образа жизни)              Презентация опыта работы по образовательной области  «Здоровья».                                                           </vt:lpstr>
      <vt:lpstr>Понятие «здоровье»</vt:lpstr>
      <vt:lpstr>Презентация PowerPoint</vt:lpstr>
      <vt:lpstr>Целью здоровьесберегающих и здоровьеформирующих технологий в МБДОУ являются: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Конкурсная работа в номинации «Педагог ДОУ»</dc:title>
  <dc:creator>1</dc:creator>
  <cp:lastModifiedBy>Роман Школа</cp:lastModifiedBy>
  <cp:revision>128</cp:revision>
  <dcterms:created xsi:type="dcterms:W3CDTF">2008-11-11T10:11:55Z</dcterms:created>
  <dcterms:modified xsi:type="dcterms:W3CDTF">2021-02-27T12:13:27Z</dcterms:modified>
</cp:coreProperties>
</file>