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60" r:id="rId3"/>
    <p:sldId id="258" r:id="rId4"/>
    <p:sldId id="267" r:id="rId5"/>
    <p:sldId id="259" r:id="rId6"/>
    <p:sldId id="268" r:id="rId7"/>
    <p:sldId id="263" r:id="rId8"/>
    <p:sldId id="264" r:id="rId9"/>
    <p:sldId id="266" r:id="rId10"/>
    <p:sldId id="269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5F501-99D8-462D-8270-E17D76E3C79D}" type="datetimeFigureOut">
              <a:rPr lang="ru-RU" smtClean="0"/>
              <a:pPr/>
              <a:t>20.11.2024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C47E-A7CF-458F-84C9-031D96AFB6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803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5F501-99D8-462D-8270-E17D76E3C79D}" type="datetimeFigureOut">
              <a:rPr lang="ru-RU" smtClean="0"/>
              <a:pPr/>
              <a:t>20.11.2024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C47E-A7CF-458F-84C9-031D96AFB6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3298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5F501-99D8-462D-8270-E17D76E3C79D}" type="datetimeFigureOut">
              <a:rPr lang="ru-RU" smtClean="0"/>
              <a:pPr/>
              <a:t>20.11.2024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C47E-A7CF-458F-84C9-031D96AFB6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026763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5F501-99D8-462D-8270-E17D76E3C79D}" type="datetimeFigureOut">
              <a:rPr lang="ru-RU" smtClean="0"/>
              <a:pPr/>
              <a:t>20.11.2024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C47E-A7CF-458F-84C9-031D96AFB6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43525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5F501-99D8-462D-8270-E17D76E3C79D}" type="datetimeFigureOut">
              <a:rPr lang="ru-RU" smtClean="0"/>
              <a:pPr/>
              <a:t>20.11.2024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C47E-A7CF-458F-84C9-031D96AFB6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579231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5F501-99D8-462D-8270-E17D76E3C79D}" type="datetimeFigureOut">
              <a:rPr lang="ru-RU" smtClean="0"/>
              <a:pPr/>
              <a:t>20.11.2024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C47E-A7CF-458F-84C9-031D96AFB6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22762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5F501-99D8-462D-8270-E17D76E3C79D}" type="datetimeFigureOut">
              <a:rPr lang="ru-RU" smtClean="0"/>
              <a:pPr/>
              <a:t>20.11.2024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C47E-A7CF-458F-84C9-031D96AFB6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22050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5F501-99D8-462D-8270-E17D76E3C79D}" type="datetimeFigureOut">
              <a:rPr lang="ru-RU" smtClean="0"/>
              <a:pPr/>
              <a:t>20.11.2024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C47E-A7CF-458F-84C9-031D96AFB6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4602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5F501-99D8-462D-8270-E17D76E3C79D}" type="datetimeFigureOut">
              <a:rPr lang="ru-RU" smtClean="0"/>
              <a:pPr/>
              <a:t>20.11.2024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C47E-A7CF-458F-84C9-031D96AFB6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4068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5F501-99D8-462D-8270-E17D76E3C79D}" type="datetimeFigureOut">
              <a:rPr lang="ru-RU" smtClean="0"/>
              <a:pPr/>
              <a:t>20.11.2024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C47E-A7CF-458F-84C9-031D96AFB6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5918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5F501-99D8-462D-8270-E17D76E3C79D}" type="datetimeFigureOut">
              <a:rPr lang="ru-RU" smtClean="0"/>
              <a:pPr/>
              <a:t>20.11.2024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C47E-A7CF-458F-84C9-031D96AFB6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4399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5F501-99D8-462D-8270-E17D76E3C79D}" type="datetimeFigureOut">
              <a:rPr lang="ru-RU" smtClean="0"/>
              <a:pPr/>
              <a:t>20.11.2024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C47E-A7CF-458F-84C9-031D96AFB6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202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5F501-99D8-462D-8270-E17D76E3C79D}" type="datetimeFigureOut">
              <a:rPr lang="ru-RU" smtClean="0"/>
              <a:pPr/>
              <a:t>20.11.2024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C47E-A7CF-458F-84C9-031D96AFB6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330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5F501-99D8-462D-8270-E17D76E3C79D}" type="datetimeFigureOut">
              <a:rPr lang="ru-RU" smtClean="0"/>
              <a:pPr/>
              <a:t>20.11.2024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C47E-A7CF-458F-84C9-031D96AFB6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378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5F501-99D8-462D-8270-E17D76E3C79D}" type="datetimeFigureOut">
              <a:rPr lang="ru-RU" smtClean="0"/>
              <a:pPr/>
              <a:t>20.11.2024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C47E-A7CF-458F-84C9-031D96AFB6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934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C47E-A7CF-458F-84C9-031D96AFB6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5F501-99D8-462D-8270-E17D76E3C79D}" type="datetimeFigureOut">
              <a:rPr lang="ru-RU" smtClean="0"/>
              <a:pPr/>
              <a:t>20.11.2024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744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15F501-99D8-462D-8270-E17D76E3C79D}" type="datetimeFigureOut">
              <a:rPr lang="ru-RU" smtClean="0"/>
              <a:pPr/>
              <a:t>20.11.2024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EC4C47E-A7CF-458F-84C9-031D96AFB6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9706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3852" y="1580606"/>
            <a:ext cx="8982278" cy="1933303"/>
          </a:xfrm>
        </p:spPr>
        <p:txBody>
          <a:bodyPr/>
          <a:lstStyle/>
          <a:p>
            <a:pPr algn="ctr"/>
            <a:r>
              <a:rPr lang="ru-RU" sz="4400" b="1" dirty="0" smtClean="0"/>
              <a:t>Профилактика </a:t>
            </a:r>
            <a:r>
              <a:rPr lang="ru-RU" sz="4400" b="1" dirty="0" smtClean="0"/>
              <a:t>плоскостопия</a:t>
            </a:r>
            <a:br>
              <a:rPr lang="ru-RU" sz="4400" b="1" dirty="0" smtClean="0"/>
            </a:br>
            <a:r>
              <a:rPr lang="ru-RU" sz="4400" b="1" dirty="0" smtClean="0"/>
              <a:t>у дошкольников</a:t>
            </a:r>
            <a:r>
              <a:rPr lang="ru-RU" sz="4400" b="1" dirty="0" smtClean="0"/>
              <a:t>.</a:t>
            </a:r>
            <a:endParaRPr lang="ru-RU" sz="4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10327882" cy="1096899"/>
          </a:xfrm>
        </p:spPr>
        <p:txBody>
          <a:bodyPr>
            <a:normAutofit fontScale="92500" lnSpcReduction="20000"/>
          </a:bodyPr>
          <a:lstStyle/>
          <a:p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Подготовила:</a:t>
            </a:r>
          </a:p>
          <a:p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инструктор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физической </a:t>
            </a:r>
          </a:p>
          <a:p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Культуре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Улевская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Н.Г.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34345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798490" y="609599"/>
            <a:ext cx="8475512" cy="4838163"/>
          </a:xfrm>
        </p:spPr>
        <p:txBody>
          <a:bodyPr>
            <a:normAutofit/>
          </a:bodyPr>
          <a:lstStyle/>
          <a:p>
            <a:pPr algn="ctr"/>
            <a:r>
              <a:rPr lang="ru-RU" sz="7200" dirty="0" smtClean="0"/>
              <a:t/>
            </a:r>
            <a:br>
              <a:rPr lang="ru-RU" sz="7200" dirty="0" smtClean="0"/>
            </a:br>
            <a:r>
              <a:rPr lang="ru-RU" sz="7200" b="1" dirty="0" smtClean="0"/>
              <a:t>Спасибо за внимание!</a:t>
            </a:r>
            <a:endParaRPr lang="ru-RU" sz="7200" b="1" dirty="0"/>
          </a:p>
        </p:txBody>
      </p:sp>
    </p:spTree>
    <p:extLst>
      <p:ext uri="{BB962C8B-B14F-4D97-AF65-F5344CB8AC3E}">
        <p14:creationId xmlns:p14="http://schemas.microsoft.com/office/powerpoint/2010/main" val="1833879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913" y="609599"/>
            <a:ext cx="11320529" cy="264875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Что такое плоскостопие?</a:t>
            </a:r>
            <a:br>
              <a:rPr lang="ru-RU" dirty="0" smtClean="0"/>
            </a:br>
            <a:r>
              <a:rPr lang="ru-RU" sz="2700" b="1" dirty="0">
                <a:solidFill>
                  <a:srgbClr val="FF0000"/>
                </a:solidFill>
              </a:rPr>
              <a:t>Плоскостопие</a:t>
            </a:r>
            <a:r>
              <a:rPr lang="ru-RU" sz="2700" b="1" dirty="0"/>
              <a:t> – </a:t>
            </a:r>
            <a:r>
              <a:rPr lang="ru-RU" sz="2700" dirty="0"/>
              <a:t>заболевание,</a:t>
            </a:r>
            <a:r>
              <a:rPr lang="ru-RU" sz="2700" b="1" dirty="0"/>
              <a:t> </a:t>
            </a:r>
            <a:r>
              <a:rPr lang="ru-RU" sz="2700" dirty="0"/>
              <a:t>которое характеризуется деформацией сводов стопы (их уплощением). При развитии плоскостопия</a:t>
            </a:r>
            <a:r>
              <a:rPr lang="ru-RU" sz="2700" b="1" dirty="0"/>
              <a:t> </a:t>
            </a:r>
            <a:r>
              <a:rPr lang="ru-RU" sz="2700" dirty="0"/>
              <a:t>свод стопы перестаёт выполнять свою главную функцию </a:t>
            </a:r>
            <a:r>
              <a:rPr lang="ru-RU" dirty="0"/>
              <a:t>– </a:t>
            </a:r>
            <a:r>
              <a:rPr lang="ru-RU" sz="2700" dirty="0"/>
              <a:t>равномерное распределение нагрузки. Происходит нарушение амортизирующих свойств стопы.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08906" y="2415381"/>
            <a:ext cx="7134225" cy="3371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666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Причины плоскостопия: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03797"/>
            <a:ext cx="11029562" cy="463756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Слабость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мышц и связочного аппарата, принимающих участие в поддержании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свода.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еправильно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подобранная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обувь, особенно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узким носом или высоким каблуком, с толстой подошвой, так как они лишают стопу ее естественной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гибкости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Рахит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при недостатке витамина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кости становятся мягкими, слабеет костно-мышечный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аппарат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Наследственная предрасположенность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Излишний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вес.</a:t>
            </a:r>
          </a:p>
        </p:txBody>
      </p:sp>
    </p:spTree>
    <p:extLst>
      <p:ext uri="{BB962C8B-B14F-4D97-AF65-F5344CB8AC3E}">
        <p14:creationId xmlns:p14="http://schemas.microsoft.com/office/powerpoint/2010/main" val="3765347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792" y="257578"/>
            <a:ext cx="8720210" cy="759854"/>
          </a:xfrm>
        </p:spPr>
        <p:txBody>
          <a:bodyPr/>
          <a:lstStyle/>
          <a:p>
            <a:r>
              <a:rPr lang="ru-RU" dirty="0" smtClean="0"/>
              <a:t>Признаки плоскостопия: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3793" y="1171980"/>
            <a:ext cx="11410680" cy="502393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Ребенок начинает жаловаться на боли в мышцах при ходьбе. Он быстро устает. Обувь, которую носит ребёнок, имеет особенности: ее внутренние края стапты­ваются, а пятка выступает сильно назад. Необходимо помнить, что у детей плоскостопие развивается медленно, и они не особенно жалуются на боли в стопах, поэтому рекомендуется периодически осматривать стопы детей и принимать меры профилактики.</a:t>
            </a:r>
          </a:p>
        </p:txBody>
      </p:sp>
    </p:spTree>
    <p:extLst>
      <p:ext uri="{BB962C8B-B14F-4D97-AF65-F5344CB8AC3E}">
        <p14:creationId xmlns:p14="http://schemas.microsoft.com/office/powerpoint/2010/main" val="42728663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46975" y="206062"/>
            <a:ext cx="8527027" cy="759853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/>
              <a:t>Рекомендации родителям: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96214" y="837127"/>
            <a:ext cx="11629623" cy="6020872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исключить возникновение плоскостопия нужно придерживаться некоторых правил</a:t>
            </a:r>
            <a:r>
              <a:rPr lang="ru-R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Специальная гимнастика и упражнения для профилактики плоскостопия</a:t>
            </a:r>
            <a:r>
              <a:rPr lang="ru-R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Профилактический </a:t>
            </a:r>
            <a:r>
              <a:rPr lang="ru-R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массаж</a:t>
            </a:r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предупреждением 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плоскостопия следует заниматься с первых дней жизни младенца, используя просто щекотание подошв ног: ребенок сгибает пальцы, включая в работу соответствующие мышцы, тем самым свод стоп углубляется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Правильная обувь: 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трехлетнего возраста ребенок должен ходить в обуви, фиксирующей голеностопный сустав, важен не высокий каблучок, а высокий задник у ботинка. 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Сменная обувь в детском саду должна быть с высоким задником, фиксирующим голеностопный сустав. Обувь 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должна быть слишком тесной или просторной. Детям с плоской стопой не рекомендуется носить обувь без каблуков на тонкой или резиновой подошве. Высота каблука для детей раннего и дошкольного возраста должна быть 1,5 см, для подростков - 3-4 см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Хождение </a:t>
            </a:r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неровной поверхности</a:t>
            </a:r>
            <a:r>
              <a:rPr lang="ru-R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Бытующее мнение о пользе хождения босиком не всегда верно интерпретируется. Во-первых, на ногах не должны быть надеты ни носочки, ни колготки; во-вторых, ходить босиком надо по траве, гальке, песку, гравию, а не дома по коврам или паркету. Если ребенок до 2-3 лет ходит дома в шерстяных нос­ках или мягких тапочках, то у него обязательно 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разовьется плоскостопие.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/>
              <a:t> </a:t>
            </a:r>
          </a:p>
          <a:p>
            <a:pPr marL="0" indent="0" algn="just"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3092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53036" y="609600"/>
            <a:ext cx="8320965" cy="755561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Упражнения для профилактики плоскостопия: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746974" y="1236373"/>
            <a:ext cx="10625071" cy="4804990"/>
          </a:xfrm>
        </p:spPr>
        <p:txBody>
          <a:bodyPr/>
          <a:lstStyle/>
          <a:p>
            <a:pPr marL="0" lvl="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Здравствуйте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до свидания. Совершать движения стопами от себя/ на себя.</a:t>
            </a:r>
          </a:p>
          <a:p>
            <a:pPr marL="0" lvl="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Поклонились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Согнуть и разогнуть пальцы ног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just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Пальчики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поссорились, помирились. Развести носки ног в стороны, свести вместе.</a:t>
            </a:r>
          </a:p>
          <a:p>
            <a:pPr marL="0" indent="0" algn="just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Пяточки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поссорились, помирились. Развести пятки в стороны, свести вместе. 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Ходьба на носках с разным положением рук (вверх, в стороны, на плечах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lvl="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Ходьба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пятках, руки в замке на затылке.</a:t>
            </a:r>
          </a:p>
          <a:p>
            <a:pPr marL="0" lvl="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Мишка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косолапый. Ходьба на внешней стороне стопы.</a:t>
            </a:r>
          </a:p>
          <a:p>
            <a:pPr marL="0" lvl="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Ходьба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различным поверхностям, бревнам и т.п.</a:t>
            </a:r>
          </a:p>
          <a:p>
            <a:pPr marL="0" lvl="0" indent="0" algn="just">
              <a:buNone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3748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296215" y="605307"/>
            <a:ext cx="5061396" cy="3618963"/>
          </a:xfrm>
        </p:spPr>
        <p:txBody>
          <a:bodyPr/>
          <a:lstStyle/>
          <a:p>
            <a:r>
              <a:rPr lang="ru-RU" b="1" i="1" dirty="0"/>
              <a:t>"Художник"</a:t>
            </a:r>
            <a:r>
              <a:rPr lang="ru-RU" dirty="0"/>
              <a:t> – ребёнок карандашом, зажатым пальцами ноги, рисует на листе бумаги различные фигуры, придерживая лист другой ногой. Упражнение выполняется сначала одной, затем другой ногой.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  <p:pic>
        <p:nvPicPr>
          <p:cNvPr id="16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6667" y="3647416"/>
            <a:ext cx="2060882" cy="1368000"/>
          </a:xfrm>
          <a:prstGeom prst="rect">
            <a:avLst/>
          </a:prstGeom>
          <a:noFill/>
          <a:ln w="38100" algn="ctr">
            <a:solidFill>
              <a:srgbClr val="6633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" name="Текст 9"/>
          <p:cNvSpPr>
            <a:spLocks noGrp="1"/>
          </p:cNvSpPr>
          <p:nvPr>
            <p:ph type="body" sz="quarter" idx="3"/>
          </p:nvPr>
        </p:nvSpPr>
        <p:spPr>
          <a:xfrm>
            <a:off x="5563674" y="218941"/>
            <a:ext cx="6053070" cy="3606084"/>
          </a:xfrm>
        </p:spPr>
        <p:txBody>
          <a:bodyPr/>
          <a:lstStyle/>
          <a:p>
            <a:r>
              <a:rPr lang="ru-RU" b="1" i="1" dirty="0"/>
              <a:t>"Барабанщик"</a:t>
            </a:r>
            <a:r>
              <a:rPr lang="ru-RU" dirty="0"/>
              <a:t> – ребёнок, сидя на полу с согнутыми коленями, не касаясь пятками пола, двигает ступнями вверх и вниз, касается пола только пальцами ног. В процессе выполнения упражнения колени постепенно выпрямляются.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265" y="3825025"/>
            <a:ext cx="2327396" cy="1383495"/>
          </a:xfrm>
          <a:prstGeom prst="rect">
            <a:avLst/>
          </a:prstGeom>
          <a:noFill/>
          <a:ln w="38100" algn="ctr">
            <a:solidFill>
              <a:srgbClr val="6633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61491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3639" y="824248"/>
            <a:ext cx="4397729" cy="2704563"/>
          </a:xfrm>
        </p:spPr>
        <p:txBody>
          <a:bodyPr/>
          <a:lstStyle/>
          <a:p>
            <a:r>
              <a:rPr lang="ru-RU" b="1" i="1" dirty="0" smtClean="0"/>
              <a:t>"</a:t>
            </a:r>
            <a:r>
              <a:rPr lang="ru-RU" b="1" i="1" dirty="0"/>
              <a:t>Хождение на пятках"</a:t>
            </a:r>
            <a:r>
              <a:rPr lang="ru-RU" dirty="0"/>
              <a:t> – ребёнок ходит на пятках, не касаясь пола пальцами и подошвами.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280337" y="643943"/>
            <a:ext cx="6555347" cy="3683357"/>
          </a:xfrm>
        </p:spPr>
        <p:txBody>
          <a:bodyPr/>
          <a:lstStyle/>
          <a:p>
            <a:endParaRPr lang="ru-RU" b="1" i="1" dirty="0" smtClean="0"/>
          </a:p>
          <a:p>
            <a:r>
              <a:rPr lang="ru-RU" b="1" i="1" dirty="0" smtClean="0"/>
              <a:t>"</a:t>
            </a:r>
            <a:r>
              <a:rPr lang="ru-RU" b="1" i="1" dirty="0"/>
              <a:t>Кораблик"</a:t>
            </a:r>
            <a:r>
              <a:rPr lang="ru-RU" dirty="0"/>
              <a:t> – ребёнок, сидя на полу с согнутыми коленями и прижимая подошвы ног друг к другу, постепенно старается выпрямить колени до тех пор, пока пальцы и пятки ног могут быть прижаты друг к другу (старается придать ступням форму кораблика).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761" y="3714928"/>
            <a:ext cx="2091865" cy="1368000"/>
          </a:xfrm>
          <a:prstGeom prst="rect">
            <a:avLst/>
          </a:prstGeom>
          <a:noFill/>
          <a:ln w="38100" algn="ctr">
            <a:solidFill>
              <a:srgbClr val="6633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5760" y="3822664"/>
            <a:ext cx="2136791" cy="1368000"/>
          </a:xfrm>
          <a:prstGeom prst="rect">
            <a:avLst/>
          </a:prstGeom>
          <a:noFill/>
          <a:ln w="38100" algn="ctr">
            <a:solidFill>
              <a:srgbClr val="6633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457271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528035" y="309093"/>
            <a:ext cx="4333334" cy="2428152"/>
          </a:xfrm>
        </p:spPr>
        <p:txBody>
          <a:bodyPr/>
          <a:lstStyle/>
          <a:p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Каток"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– ребёнок катает вперёд-назад мяч, скалку или бутылку. Упражнение выполняется сначала одной, затем другой ногой.</a:t>
            </a:r>
          </a:p>
          <a:p>
            <a:endParaRPr lang="ru-RU" dirty="0"/>
          </a:p>
        </p:txBody>
      </p:sp>
      <p:pic>
        <p:nvPicPr>
          <p:cNvPr id="12" name="Объект 11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812176" y="2737245"/>
            <a:ext cx="2322777" cy="1499746"/>
          </a:xfrm>
          <a:prstGeom prst="rect">
            <a:avLst/>
          </a:prstGeom>
        </p:spPr>
      </p:pic>
      <p:sp>
        <p:nvSpPr>
          <p:cNvPr id="10" name="Текст 9"/>
          <p:cNvSpPr>
            <a:spLocks noGrp="1"/>
          </p:cNvSpPr>
          <p:nvPr>
            <p:ph type="body" sz="quarter" idx="3"/>
          </p:nvPr>
        </p:nvSpPr>
        <p:spPr>
          <a:xfrm>
            <a:off x="4861369" y="0"/>
            <a:ext cx="7000073" cy="4236991"/>
          </a:xfrm>
        </p:spPr>
        <p:txBody>
          <a:bodyPr/>
          <a:lstStyle/>
          <a:p>
            <a:endParaRPr lang="ru-RU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Разбойник"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 ребёнок сидит на полу с согнутыми ногами. Пятки плотно прижаты к полу и не отрываются от него в течение всего периода выполнения упражнения. Движениями пальцев ноги он старается подтащить под пятку разложенное на полу полотенце (или салфетку), на котором лежит какой-нибудь груз (например, камень). Упражнение выполняется сначала одной, затем другой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ногой.</a:t>
            </a:r>
            <a:endParaRPr lang="ru-RU" dirty="0"/>
          </a:p>
          <a:p>
            <a:endParaRPr lang="ru-RU" dirty="0"/>
          </a:p>
        </p:txBody>
      </p:sp>
      <p:pic>
        <p:nvPicPr>
          <p:cNvPr id="13" name="Объект 12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6037957" y="3657854"/>
            <a:ext cx="2286198" cy="1463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6207854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118</TotalTime>
  <Words>291</Words>
  <Application>Microsoft Office PowerPoint</Application>
  <PresentationFormat>Широкоэкранный</PresentationFormat>
  <Paragraphs>45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Times New Roman</vt:lpstr>
      <vt:lpstr>Trebuchet MS</vt:lpstr>
      <vt:lpstr>Wingdings 3</vt:lpstr>
      <vt:lpstr>Аспект</vt:lpstr>
      <vt:lpstr>Профилактика плоскостопия у дошкольников.</vt:lpstr>
      <vt:lpstr>Что такое плоскостопие? Плоскостопие – заболевание, которое характеризуется деформацией сводов стопы (их уплощением). При развитии плоскостопия свод стопы перестаёт выполнять свою главную функцию – равномерное распределение нагрузки. Происходит нарушение амортизирующих свойств стопы. </vt:lpstr>
      <vt:lpstr>Причины плоскостопия:</vt:lpstr>
      <vt:lpstr>Признаки плоскостопия:</vt:lpstr>
      <vt:lpstr>Рекомендации родителям: </vt:lpstr>
      <vt:lpstr>Упражнения для профилактики плоскостопия:</vt:lpstr>
      <vt:lpstr>Презентация PowerPoint</vt:lpstr>
      <vt:lpstr>Презентация PowerPoint</vt:lpstr>
      <vt:lpstr>Презентация PowerPoint</vt:lpstr>
      <vt:lpstr> Спасибо за внимание!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ПЛОСКОСТОПИЕ</dc:title>
  <dc:creator>admin</dc:creator>
  <cp:lastModifiedBy>User</cp:lastModifiedBy>
  <cp:revision>19</cp:revision>
  <dcterms:created xsi:type="dcterms:W3CDTF">2017-05-17T13:56:49Z</dcterms:created>
  <dcterms:modified xsi:type="dcterms:W3CDTF">2024-11-20T19:50:36Z</dcterms:modified>
</cp:coreProperties>
</file>